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000" units="cm"/>
          <inkml:channel name="Y" type="integer" max="12000" units="cm"/>
          <inkml:channel name="F" type="integer" max="1023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00" units="1/in"/>
          <inkml:channelProperty channel="T" name="resolution" value="1" units="1/dev"/>
        </inkml:channelProperties>
      </inkml:inkSource>
      <inkml:timestamp xml:id="ts0" timeString="2021-06-11T08:56:57.66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19109 9671 21 0,'12'0'47'0,"-12"0"4"15,0 0 3-15,0 0 2 16,0 0 1-1,0 0-46-15,0 0-13 16,2-3-16-16</inkml:trace>
  <inkml:trace contextRef="#ctx0" brushRef="#br0" timeOffset="585.4403">21906 10282 29 0,'13'-9'67'0,"-13"9"10"15,0 0 2-15,0 0 0 16,0 0-5-1,0 0-69-15,0-2-23 16,0 1-14 0,0-6-12-16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EB9C9-90AD-434A-8EEE-F23ABC855BEB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46DE5-AA8A-48B4-95AE-26AE332C2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429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EB9C9-90AD-434A-8EEE-F23ABC855BEB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46DE5-AA8A-48B4-95AE-26AE332C2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666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EB9C9-90AD-434A-8EEE-F23ABC855BEB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46DE5-AA8A-48B4-95AE-26AE332C2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62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EB9C9-90AD-434A-8EEE-F23ABC855BEB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46DE5-AA8A-48B4-95AE-26AE332C2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50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EB9C9-90AD-434A-8EEE-F23ABC855BEB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46DE5-AA8A-48B4-95AE-26AE332C2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072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EB9C9-90AD-434A-8EEE-F23ABC855BEB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46DE5-AA8A-48B4-95AE-26AE332C2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342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EB9C9-90AD-434A-8EEE-F23ABC855BEB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46DE5-AA8A-48B4-95AE-26AE332C2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045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EB9C9-90AD-434A-8EEE-F23ABC855BEB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46DE5-AA8A-48B4-95AE-26AE332C2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333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EB9C9-90AD-434A-8EEE-F23ABC855BEB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46DE5-AA8A-48B4-95AE-26AE332C2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482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EB9C9-90AD-434A-8EEE-F23ABC855BEB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46DE5-AA8A-48B4-95AE-26AE332C2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927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EB9C9-90AD-434A-8EEE-F23ABC855BEB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46DE5-AA8A-48B4-95AE-26AE332C2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866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2EB9C9-90AD-434A-8EEE-F23ABC855BEB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E46DE5-AA8A-48B4-95AE-26AE332C2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395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Bankers Algorithm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903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Banker’s Algorithm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1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. 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Let </a:t>
            </a:r>
            <a:r>
              <a:rPr lang="en-US" b="1" i="1" dirty="0">
                <a:solidFill>
                  <a:schemeClr val="accent1">
                    <a:lumMod val="75000"/>
                  </a:schemeClr>
                </a:solidFill>
              </a:rPr>
              <a:t>Work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and </a:t>
            </a:r>
            <a:r>
              <a:rPr lang="en-US" b="1" i="1" dirty="0">
                <a:solidFill>
                  <a:schemeClr val="accent1">
                    <a:lumMod val="75000"/>
                  </a:schemeClr>
                </a:solidFill>
              </a:rPr>
              <a:t>Finish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be vectors of length </a:t>
            </a:r>
            <a:r>
              <a:rPr lang="en-US" i="1" dirty="0">
                <a:solidFill>
                  <a:schemeClr val="accent1">
                    <a:lumMod val="75000"/>
                  </a:schemeClr>
                </a:solidFill>
              </a:rPr>
              <a:t>m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and </a:t>
            </a:r>
            <a:r>
              <a:rPr lang="en-US" i="1" dirty="0">
                <a:solidFill>
                  <a:schemeClr val="accent1">
                    <a:lumMod val="75000"/>
                  </a:schemeClr>
                </a:solidFill>
              </a:rPr>
              <a:t>n,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respectively. Initialize</a:t>
            </a:r>
          </a:p>
          <a:p>
            <a:pPr marL="0" indent="0">
              <a:buNone/>
            </a:pPr>
            <a:r>
              <a:rPr lang="en-US" b="1" i="1" dirty="0" smtClean="0">
                <a:solidFill>
                  <a:schemeClr val="accent1">
                    <a:lumMod val="75000"/>
                  </a:schemeClr>
                </a:solidFill>
              </a:rPr>
              <a:t>	Work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= </a:t>
            </a:r>
            <a:r>
              <a:rPr lang="en-US" b="1" i="1" dirty="0">
                <a:solidFill>
                  <a:schemeClr val="accent1">
                    <a:lumMod val="75000"/>
                  </a:schemeClr>
                </a:solidFill>
              </a:rPr>
              <a:t>Available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and </a:t>
            </a:r>
            <a:r>
              <a:rPr lang="en-US" b="1" i="1" dirty="0">
                <a:solidFill>
                  <a:schemeClr val="accent1">
                    <a:lumMod val="75000"/>
                  </a:schemeClr>
                </a:solidFill>
              </a:rPr>
              <a:t>Finish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[</a:t>
            </a:r>
            <a:r>
              <a:rPr lang="en-US" i="1" dirty="0" err="1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] = </a:t>
            </a:r>
            <a:r>
              <a:rPr lang="en-US" b="1" i="1" dirty="0">
                <a:solidFill>
                  <a:schemeClr val="accent1">
                    <a:lumMod val="75000"/>
                  </a:schemeClr>
                </a:solidFill>
              </a:rPr>
              <a:t>false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for </a:t>
            </a:r>
            <a:r>
              <a:rPr lang="en-US" i="1" dirty="0" err="1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en-US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= 0, 1, ..., </a:t>
            </a:r>
            <a:r>
              <a:rPr lang="en-US" i="1" dirty="0">
                <a:solidFill>
                  <a:schemeClr val="accent1">
                    <a:lumMod val="75000"/>
                  </a:schemeClr>
                </a:solidFill>
              </a:rPr>
              <a:t>n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−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 2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Find an index </a:t>
            </a:r>
            <a:r>
              <a:rPr lang="en-US" i="1" dirty="0" err="1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en-US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such that both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 	a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en-US" b="1" i="1" dirty="0">
                <a:solidFill>
                  <a:schemeClr val="accent1">
                    <a:lumMod val="75000"/>
                  </a:schemeClr>
                </a:solidFill>
              </a:rPr>
              <a:t>Finish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[</a:t>
            </a:r>
            <a:r>
              <a:rPr lang="en-US" i="1" dirty="0" err="1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] == </a:t>
            </a:r>
            <a:r>
              <a:rPr lang="en-US" b="1" i="1" dirty="0">
                <a:solidFill>
                  <a:schemeClr val="accent1">
                    <a:lumMod val="75000"/>
                  </a:schemeClr>
                </a:solidFill>
              </a:rPr>
              <a:t>false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	b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en-US" b="1" i="1" dirty="0" err="1">
                <a:solidFill>
                  <a:schemeClr val="accent1">
                    <a:lumMod val="75000"/>
                  </a:schemeClr>
                </a:solidFill>
              </a:rPr>
              <a:t>Need</a:t>
            </a:r>
            <a:r>
              <a:rPr lang="en-US" i="1" dirty="0" err="1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en-US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≤ </a:t>
            </a:r>
            <a:r>
              <a:rPr lang="en-US" b="1" i="1" dirty="0">
                <a:solidFill>
                  <a:schemeClr val="accent1">
                    <a:lumMod val="75000"/>
                  </a:schemeClr>
                </a:solidFill>
              </a:rPr>
              <a:t>Work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If no such </a:t>
            </a:r>
            <a:r>
              <a:rPr lang="en-US" i="1" dirty="0" err="1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en-US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exists, go to step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4.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3. </a:t>
            </a:r>
            <a:r>
              <a:rPr lang="en-US" b="1" i="1" dirty="0" smtClean="0">
                <a:solidFill>
                  <a:schemeClr val="accent1">
                    <a:lumMod val="75000"/>
                  </a:schemeClr>
                </a:solidFill>
              </a:rPr>
              <a:t>Work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= </a:t>
            </a:r>
            <a:r>
              <a:rPr lang="en-US" b="1" i="1" dirty="0" smtClean="0">
                <a:solidFill>
                  <a:schemeClr val="accent1">
                    <a:lumMod val="75000"/>
                  </a:schemeClr>
                </a:solidFill>
              </a:rPr>
              <a:t>Work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+ </a:t>
            </a:r>
            <a:r>
              <a:rPr lang="en-US" b="1" i="1" dirty="0" err="1" smtClean="0">
                <a:solidFill>
                  <a:schemeClr val="accent1">
                    <a:lumMod val="75000"/>
                  </a:schemeClr>
                </a:solidFill>
              </a:rPr>
              <a:t>Allocation</a:t>
            </a:r>
            <a:r>
              <a:rPr lang="en-US" i="1" dirty="0" err="1" smtClean="0">
                <a:solidFill>
                  <a:schemeClr val="accent1">
                    <a:lumMod val="75000"/>
                  </a:schemeClr>
                </a:solidFill>
              </a:rPr>
              <a:t>i</a:t>
            </a:r>
            <a:endParaRPr lang="en-US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b="1" i="1" dirty="0" smtClean="0">
                <a:solidFill>
                  <a:schemeClr val="accent1">
                    <a:lumMod val="75000"/>
                  </a:schemeClr>
                </a:solidFill>
              </a:rPr>
              <a:t>	Finish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[</a:t>
            </a:r>
            <a:r>
              <a:rPr lang="en-US" i="1" dirty="0" err="1" smtClean="0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] = </a:t>
            </a:r>
            <a:r>
              <a:rPr lang="en-US" b="1" i="1" dirty="0">
                <a:solidFill>
                  <a:schemeClr val="accent1">
                    <a:lumMod val="75000"/>
                  </a:schemeClr>
                </a:solidFill>
              </a:rPr>
              <a:t>true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	Go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to step 2.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4.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If </a:t>
            </a:r>
            <a:r>
              <a:rPr lang="en-US" b="1" i="1" dirty="0">
                <a:solidFill>
                  <a:schemeClr val="accent1">
                    <a:lumMod val="75000"/>
                  </a:schemeClr>
                </a:solidFill>
              </a:rPr>
              <a:t>Finish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[</a:t>
            </a:r>
            <a:r>
              <a:rPr lang="en-US" i="1" dirty="0" err="1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] == </a:t>
            </a:r>
            <a:r>
              <a:rPr lang="en-US" b="1" i="1" dirty="0">
                <a:solidFill>
                  <a:schemeClr val="accent1">
                    <a:lumMod val="75000"/>
                  </a:schemeClr>
                </a:solidFill>
              </a:rPr>
              <a:t>true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for all </a:t>
            </a:r>
            <a:r>
              <a:rPr lang="en-US" i="1" dirty="0" err="1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en-US" i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then the system is in a safe state.</a:t>
            </a:r>
          </a:p>
        </p:txBody>
      </p:sp>
    </p:spTree>
    <p:extLst>
      <p:ext uri="{BB962C8B-B14F-4D97-AF65-F5344CB8AC3E}">
        <p14:creationId xmlns:p14="http://schemas.microsoft.com/office/powerpoint/2010/main" val="744866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Allocation, Max and Available Matrix </a:t>
            </a:r>
            <a:endParaRPr lang="en-US" dirty="0">
              <a:solidFill>
                <a:schemeClr val="tx2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4596243"/>
              </p:ext>
            </p:extLst>
          </p:nvPr>
        </p:nvGraphicFramePr>
        <p:xfrm>
          <a:off x="1752600" y="2819400"/>
          <a:ext cx="5562600" cy="3266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27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83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83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83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783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251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315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52324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Process</a:t>
                      </a:r>
                      <a:endParaRPr lang="en-US" sz="24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Allocation</a:t>
                      </a:r>
                      <a:endParaRPr lang="en-US" sz="2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Max</a:t>
                      </a:r>
                      <a:endParaRPr lang="en-US" sz="2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Available</a:t>
                      </a:r>
                      <a:endParaRPr lang="en-US" sz="2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A</a:t>
                      </a:r>
                      <a:endParaRPr lang="en-US" sz="24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B</a:t>
                      </a:r>
                      <a:endParaRPr lang="en-US" sz="24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C</a:t>
                      </a:r>
                      <a:endParaRPr lang="en-US" sz="24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A</a:t>
                      </a:r>
                      <a:endParaRPr lang="en-US" sz="2400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B</a:t>
                      </a:r>
                      <a:endParaRPr lang="en-US" sz="2400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C</a:t>
                      </a:r>
                      <a:endParaRPr lang="en-US" sz="2400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A</a:t>
                      </a:r>
                      <a:endParaRPr lang="en-US" sz="24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B</a:t>
                      </a:r>
                      <a:endParaRPr lang="en-US" sz="24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C</a:t>
                      </a:r>
                      <a:endParaRPr lang="en-US" sz="24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P0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7</a:t>
                      </a:r>
                      <a:endParaRPr lang="en-US" sz="2400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5</a:t>
                      </a:r>
                      <a:endParaRPr lang="en-US" sz="2400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3</a:t>
                      </a:r>
                      <a:endParaRPr lang="en-US" sz="2400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3</a:t>
                      </a:r>
                      <a:endParaRPr lang="en-US" sz="24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3</a:t>
                      </a:r>
                      <a:endParaRPr lang="en-US" sz="24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2</a:t>
                      </a:r>
                      <a:endParaRPr lang="en-US" sz="24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P1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2</a:t>
                      </a:r>
                      <a:endParaRPr lang="en-US" sz="24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3</a:t>
                      </a:r>
                      <a:endParaRPr lang="en-US" sz="2400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en-US" sz="2400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en-US" sz="2400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P2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3</a:t>
                      </a:r>
                      <a:endParaRPr lang="en-US" sz="24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2</a:t>
                      </a:r>
                      <a:endParaRPr lang="en-US" sz="24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9</a:t>
                      </a:r>
                      <a:endParaRPr lang="en-US" sz="2400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en-US" sz="2400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P3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2</a:t>
                      </a:r>
                      <a:endParaRPr lang="en-US" sz="24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en-US" sz="2400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en-US" sz="2400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en-US" sz="2400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P4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2</a:t>
                      </a:r>
                      <a:endParaRPr lang="en-US" sz="24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4</a:t>
                      </a:r>
                      <a:endParaRPr lang="en-US" sz="2400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3</a:t>
                      </a:r>
                      <a:endParaRPr lang="en-US" sz="2400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3</a:t>
                      </a:r>
                      <a:endParaRPr lang="en-US" sz="2400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85800" y="1752600"/>
            <a:ext cx="7696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/>
              <a:t>Resource type </a:t>
            </a:r>
            <a:r>
              <a:rPr lang="en-US" sz="2400" b="1" i="1" dirty="0" smtClean="0">
                <a:solidFill>
                  <a:schemeClr val="accent1"/>
                </a:solidFill>
              </a:rPr>
              <a:t>A has </a:t>
            </a:r>
            <a:r>
              <a:rPr lang="en-US" sz="2400" b="1" i="1" dirty="0">
                <a:solidFill>
                  <a:schemeClr val="accent1"/>
                </a:solidFill>
              </a:rPr>
              <a:t>10 </a:t>
            </a:r>
            <a:r>
              <a:rPr lang="en-US" sz="2400" b="1" dirty="0"/>
              <a:t>instances, </a:t>
            </a:r>
            <a:r>
              <a:rPr lang="en-US" sz="2400" b="1" i="1" dirty="0">
                <a:solidFill>
                  <a:schemeClr val="accent1"/>
                </a:solidFill>
              </a:rPr>
              <a:t>B has 5 </a:t>
            </a:r>
            <a:r>
              <a:rPr lang="en-US" sz="2400" b="1" dirty="0"/>
              <a:t>instances and type </a:t>
            </a:r>
            <a:r>
              <a:rPr lang="en-US" sz="2400" b="1" i="1" dirty="0">
                <a:solidFill>
                  <a:schemeClr val="accent1"/>
                </a:solidFill>
              </a:rPr>
              <a:t>C has 7</a:t>
            </a:r>
            <a:r>
              <a:rPr lang="en-US" sz="2400" b="1" dirty="0"/>
              <a:t> instances.</a:t>
            </a:r>
            <a:endParaRPr lang="en-US" sz="24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6879240" y="3480480"/>
              <a:ext cx="1011960" cy="22140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876720" y="3474360"/>
                <a:ext cx="1022760" cy="232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1704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Need Matrix</a:t>
            </a:r>
            <a:endParaRPr lang="en-US" dirty="0">
              <a:solidFill>
                <a:schemeClr val="tx2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9635963"/>
              </p:ext>
            </p:extLst>
          </p:nvPr>
        </p:nvGraphicFramePr>
        <p:xfrm>
          <a:off x="2362200" y="2971800"/>
          <a:ext cx="46482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Process</a:t>
                      </a:r>
                      <a:endParaRPr lang="en-US" sz="24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Need</a:t>
                      </a:r>
                      <a:endParaRPr lang="en-US" sz="2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A</a:t>
                      </a:r>
                      <a:endParaRPr lang="en-US" sz="24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B</a:t>
                      </a:r>
                      <a:endParaRPr lang="en-US" sz="24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C</a:t>
                      </a:r>
                      <a:endParaRPr lang="en-US" sz="24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7</a:t>
                      </a:r>
                      <a:endParaRPr lang="en-US" sz="24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4</a:t>
                      </a:r>
                      <a:endParaRPr lang="en-US" sz="24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3</a:t>
                      </a:r>
                      <a:endParaRPr lang="en-US" sz="24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2</a:t>
                      </a:r>
                      <a:endParaRPr lang="en-US" sz="24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2</a:t>
                      </a:r>
                      <a:endParaRPr lang="en-US" sz="24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6</a:t>
                      </a:r>
                      <a:endParaRPr lang="en-US" sz="24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P4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4</a:t>
                      </a:r>
                      <a:endParaRPr lang="en-US" sz="24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3</a:t>
                      </a:r>
                      <a:endParaRPr lang="en-US" sz="24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438400" y="1828800"/>
            <a:ext cx="4871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C000"/>
                </a:solidFill>
              </a:rPr>
              <a:t>Need [i, j] </a:t>
            </a:r>
            <a:r>
              <a:rPr lang="en-US" sz="2400" dirty="0"/>
              <a:t>= 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</a:rPr>
              <a:t>Max [i, j] </a:t>
            </a:r>
            <a:r>
              <a:rPr lang="en-US" sz="2400" dirty="0"/>
              <a:t>–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Allocation</a:t>
            </a:r>
            <a:r>
              <a:rPr lang="en-US" sz="2400" dirty="0"/>
              <a:t>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[i, j]</a:t>
            </a:r>
          </a:p>
        </p:txBody>
      </p:sp>
    </p:spTree>
    <p:extLst>
      <p:ext uri="{BB962C8B-B14F-4D97-AF65-F5344CB8AC3E}">
        <p14:creationId xmlns:p14="http://schemas.microsoft.com/office/powerpoint/2010/main" val="4261615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1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05691" y="1519535"/>
            <a:ext cx="80772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/>
              <a:t>M=Number of Type of Resources (A, B, C)=3</a:t>
            </a:r>
          </a:p>
          <a:p>
            <a:r>
              <a:rPr lang="en-US" sz="2000" i="1" dirty="0" smtClean="0"/>
              <a:t>N=Number of Processes (P0, P1, P2, P3, P4, P5)=5</a:t>
            </a:r>
          </a:p>
          <a:p>
            <a:r>
              <a:rPr lang="en-US" sz="2000" i="1" dirty="0" smtClean="0"/>
              <a:t>Let </a:t>
            </a:r>
            <a:r>
              <a:rPr lang="en-US" sz="2000" i="1" dirty="0"/>
              <a:t>Work and Finish be vectors of length ‘m’ and ‘n’ respectively.</a:t>
            </a:r>
          </a:p>
          <a:p>
            <a:r>
              <a:rPr lang="en-US" sz="2000" i="1" dirty="0"/>
              <a:t>Initialize: Work = Available</a:t>
            </a:r>
          </a:p>
          <a:p>
            <a:r>
              <a:rPr lang="en-US" sz="2000" i="1" dirty="0"/>
              <a:t>Finish[i] = false; for i=1, 2, 3, 4….</a:t>
            </a:r>
            <a:r>
              <a:rPr lang="en-US" sz="2000" i="1" dirty="0" smtClean="0"/>
              <a:t>n</a:t>
            </a:r>
          </a:p>
          <a:p>
            <a:r>
              <a:rPr lang="en-US" sz="2000" i="1" dirty="0" smtClean="0"/>
              <a:t>i=Counter variable for Process</a:t>
            </a:r>
          </a:p>
          <a:p>
            <a:r>
              <a:rPr lang="en-US" sz="2000" i="1" dirty="0" smtClean="0"/>
              <a:t>J=Counter variable for Resources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762000" y="4221480"/>
            <a:ext cx="854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Work =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62000" y="5223748"/>
            <a:ext cx="845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Finish=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6912930"/>
              </p:ext>
            </p:extLst>
          </p:nvPr>
        </p:nvGraphicFramePr>
        <p:xfrm>
          <a:off x="1607103" y="4040386"/>
          <a:ext cx="1821897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72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72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72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4576090"/>
              </p:ext>
            </p:extLst>
          </p:nvPr>
        </p:nvGraphicFramePr>
        <p:xfrm>
          <a:off x="1600174" y="5059680"/>
          <a:ext cx="4876824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28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28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28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28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28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28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i</a:t>
                      </a:r>
                      <a:endParaRPr lang="en-US" b="1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FALSE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FALSE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FALSE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FALSE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FALSE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9971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2618" y="1598197"/>
            <a:ext cx="259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For i = 0</a:t>
            </a:r>
          </a:p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Need</a:t>
            </a:r>
            <a:r>
              <a:rPr lang="en-US" baseline="-25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0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7, 4, 3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Finish[0] is false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2648285"/>
              </p:ext>
            </p:extLst>
          </p:nvPr>
        </p:nvGraphicFramePr>
        <p:xfrm>
          <a:off x="609600" y="2819400"/>
          <a:ext cx="1219200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Need</a:t>
                      </a:r>
                      <a:r>
                        <a:rPr lang="en-US" baseline="-25000" dirty="0" smtClean="0"/>
                        <a:t>0</a:t>
                      </a:r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8033094"/>
              </p:ext>
            </p:extLst>
          </p:nvPr>
        </p:nvGraphicFramePr>
        <p:xfrm>
          <a:off x="2514601" y="2819400"/>
          <a:ext cx="1219200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Work</a:t>
                      </a:r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985919" y="289113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&gt;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609600" y="4419600"/>
            <a:ext cx="3754582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</a:t>
            </a:r>
            <a:r>
              <a:rPr lang="en-US" baseline="-25000" dirty="0" smtClean="0">
                <a:solidFill>
                  <a:srgbClr val="FF0000"/>
                </a:solidFill>
              </a:rPr>
              <a:t>0</a:t>
            </a:r>
            <a:r>
              <a:rPr lang="en-US" dirty="0" smtClean="0">
                <a:solidFill>
                  <a:srgbClr val="FF0000"/>
                </a:solidFill>
              </a:rPr>
              <a:t> Must Wait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600" y="3810000"/>
            <a:ext cx="3124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Need &lt; Work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6010757"/>
              </p:ext>
            </p:extLst>
          </p:nvPr>
        </p:nvGraphicFramePr>
        <p:xfrm>
          <a:off x="5867400" y="762000"/>
          <a:ext cx="2971800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85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Process</a:t>
                      </a:r>
                      <a:endParaRPr lang="en-US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Status</a:t>
                      </a:r>
                      <a:endParaRPr lang="en-US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</a:t>
                      </a:r>
                      <a:r>
                        <a:rPr lang="en-US" baseline="-25000" dirty="0" smtClean="0"/>
                        <a:t>0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Waiting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12618" y="762000"/>
            <a:ext cx="22305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Process P</a:t>
            </a:r>
            <a:r>
              <a:rPr lang="en-US" sz="2400" b="1" baseline="-25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0</a:t>
            </a:r>
            <a:endParaRPr lang="en-US" sz="2400" b="1" baseline="-25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867400" y="4631174"/>
            <a:ext cx="854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Work =</a:t>
            </a:r>
            <a:endParaRPr lang="en-US" dirty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4589095"/>
              </p:ext>
            </p:extLst>
          </p:nvPr>
        </p:nvGraphicFramePr>
        <p:xfrm>
          <a:off x="6712503" y="4450080"/>
          <a:ext cx="1821897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72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72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72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3112381"/>
              </p:ext>
            </p:extLst>
          </p:nvPr>
        </p:nvGraphicFramePr>
        <p:xfrm>
          <a:off x="3886176" y="5593080"/>
          <a:ext cx="4876824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28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28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28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28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28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28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i</a:t>
                      </a:r>
                      <a:endParaRPr lang="en-US" b="1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FALSE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FALSE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FALSE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FALSE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FALSE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3018143" y="5757148"/>
            <a:ext cx="845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Finish=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2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2618" y="1598197"/>
            <a:ext cx="259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For i = 1</a:t>
            </a:r>
          </a:p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Need</a:t>
            </a:r>
            <a:r>
              <a:rPr lang="en-US" baseline="-25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0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0,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2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0</a:t>
            </a:r>
          </a:p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Finish[1] is false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7267061"/>
              </p:ext>
            </p:extLst>
          </p:nvPr>
        </p:nvGraphicFramePr>
        <p:xfrm>
          <a:off x="609600" y="2819400"/>
          <a:ext cx="1219200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Need</a:t>
                      </a:r>
                      <a:r>
                        <a:rPr lang="en-US" baseline="-25000" dirty="0" smtClean="0"/>
                        <a:t>1</a:t>
                      </a:r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8125245"/>
              </p:ext>
            </p:extLst>
          </p:nvPr>
        </p:nvGraphicFramePr>
        <p:xfrm>
          <a:off x="2514601" y="2819400"/>
          <a:ext cx="1219200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Work</a:t>
                      </a:r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985919" y="289113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&lt;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419600"/>
            <a:ext cx="3754582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P</a:t>
            </a:r>
            <a:r>
              <a:rPr lang="en-US" baseline="-25000" dirty="0">
                <a:solidFill>
                  <a:schemeClr val="accent3">
                    <a:lumMod val="50000"/>
                  </a:schemeClr>
                </a:solidFill>
              </a:rPr>
              <a:t>1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 Must be kept in safe state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600" y="3810000"/>
            <a:ext cx="3124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Need &lt; Work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5939262"/>
              </p:ext>
            </p:extLst>
          </p:nvPr>
        </p:nvGraphicFramePr>
        <p:xfrm>
          <a:off x="5867400" y="762000"/>
          <a:ext cx="2971800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85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Process</a:t>
                      </a:r>
                      <a:endParaRPr lang="en-US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Status</a:t>
                      </a:r>
                      <a:endParaRPr lang="en-US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</a:t>
                      </a:r>
                      <a:r>
                        <a:rPr lang="en-US" baseline="-25000" dirty="0" smtClean="0"/>
                        <a:t>0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Waiting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</a:t>
                      </a:r>
                      <a:r>
                        <a:rPr lang="en-US" baseline="-25000" dirty="0" smtClean="0"/>
                        <a:t>1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Allocated</a:t>
                      </a:r>
                      <a:endParaRPr lang="en-US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12618" y="762000"/>
            <a:ext cx="22305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Process P</a:t>
            </a:r>
            <a:r>
              <a:rPr lang="en-US" sz="2400" b="1" baseline="-25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67400" y="4631174"/>
            <a:ext cx="854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Work =</a:t>
            </a:r>
            <a:endParaRPr lang="en-US" dirty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859164"/>
              </p:ext>
            </p:extLst>
          </p:nvPr>
        </p:nvGraphicFramePr>
        <p:xfrm>
          <a:off x="6712503" y="4450080"/>
          <a:ext cx="1821897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72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72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72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019800" y="3048000"/>
            <a:ext cx="2791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Work = Work + Allocation </a:t>
            </a:r>
            <a:r>
              <a:rPr lang="en-US" baseline="-25000" dirty="0" smtClean="0"/>
              <a:t>1</a:t>
            </a:r>
            <a:endParaRPr lang="en-US" baseline="-250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0035857"/>
              </p:ext>
            </p:extLst>
          </p:nvPr>
        </p:nvGraphicFramePr>
        <p:xfrm>
          <a:off x="6722058" y="3581400"/>
          <a:ext cx="895851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7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9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6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1841738"/>
              </p:ext>
            </p:extLst>
          </p:nvPr>
        </p:nvGraphicFramePr>
        <p:xfrm>
          <a:off x="7924800" y="3581400"/>
          <a:ext cx="895851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7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9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6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620000" y="3593068"/>
            <a:ext cx="360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+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018143" y="5757148"/>
            <a:ext cx="845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Finish=</a:t>
            </a:r>
            <a:endParaRPr lang="en-US" dirty="0"/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4490994"/>
              </p:ext>
            </p:extLst>
          </p:nvPr>
        </p:nvGraphicFramePr>
        <p:xfrm>
          <a:off x="3856317" y="5593080"/>
          <a:ext cx="4876824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28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28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28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28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28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28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i</a:t>
                      </a:r>
                      <a:endParaRPr lang="en-US" b="1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FALSE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TRUE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FALSE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FALSE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FALSE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8804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2618" y="1598197"/>
            <a:ext cx="259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For i = 2</a:t>
            </a:r>
          </a:p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Need</a:t>
            </a:r>
            <a:r>
              <a:rPr lang="en-US" baseline="-25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2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6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0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0</a:t>
            </a:r>
          </a:p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Finish[2] is false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4871524"/>
              </p:ext>
            </p:extLst>
          </p:nvPr>
        </p:nvGraphicFramePr>
        <p:xfrm>
          <a:off x="609600" y="2819400"/>
          <a:ext cx="1219200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Need</a:t>
                      </a:r>
                      <a:r>
                        <a:rPr lang="en-US" baseline="-25000" dirty="0" smtClean="0"/>
                        <a:t>2</a:t>
                      </a:r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0294603"/>
              </p:ext>
            </p:extLst>
          </p:nvPr>
        </p:nvGraphicFramePr>
        <p:xfrm>
          <a:off x="2514601" y="2819400"/>
          <a:ext cx="1219200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Work</a:t>
                      </a:r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985919" y="289113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&gt;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609600" y="4419600"/>
            <a:ext cx="3754582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</a:t>
            </a:r>
            <a:r>
              <a:rPr lang="en-US" baseline="-25000" dirty="0">
                <a:solidFill>
                  <a:srgbClr val="FF0000"/>
                </a:solidFill>
              </a:rPr>
              <a:t>2</a:t>
            </a:r>
            <a:r>
              <a:rPr lang="en-US" dirty="0" smtClean="0">
                <a:solidFill>
                  <a:srgbClr val="FF0000"/>
                </a:solidFill>
              </a:rPr>
              <a:t> Must Wait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600" y="3810000"/>
            <a:ext cx="3124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Need &lt; Work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0517489"/>
              </p:ext>
            </p:extLst>
          </p:nvPr>
        </p:nvGraphicFramePr>
        <p:xfrm>
          <a:off x="5867400" y="762000"/>
          <a:ext cx="2971800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85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Process</a:t>
                      </a:r>
                      <a:endParaRPr lang="en-US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Status</a:t>
                      </a:r>
                      <a:endParaRPr lang="en-US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</a:t>
                      </a:r>
                      <a:r>
                        <a:rPr lang="en-US" baseline="-25000" dirty="0" smtClean="0"/>
                        <a:t>0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Waiting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</a:t>
                      </a:r>
                      <a:r>
                        <a:rPr lang="en-US" baseline="-25000" dirty="0" smtClean="0"/>
                        <a:t>1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Allocated</a:t>
                      </a:r>
                      <a:endParaRPr lang="en-US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</a:t>
                      </a:r>
                      <a:r>
                        <a:rPr lang="en-US" baseline="-25000" dirty="0" smtClean="0"/>
                        <a:t>2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Waiting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12618" y="762000"/>
            <a:ext cx="22305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Process P</a:t>
            </a:r>
            <a:r>
              <a:rPr lang="en-US" sz="2400" b="1" baseline="-25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67400" y="4631174"/>
            <a:ext cx="854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Work =</a:t>
            </a:r>
            <a:endParaRPr lang="en-US" dirty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8802051"/>
              </p:ext>
            </p:extLst>
          </p:nvPr>
        </p:nvGraphicFramePr>
        <p:xfrm>
          <a:off x="6712503" y="4450080"/>
          <a:ext cx="1821897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72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72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72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018143" y="5757148"/>
            <a:ext cx="845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Finish=</a:t>
            </a:r>
            <a:endParaRPr lang="en-US" dirty="0"/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4653308"/>
              </p:ext>
            </p:extLst>
          </p:nvPr>
        </p:nvGraphicFramePr>
        <p:xfrm>
          <a:off x="3856317" y="5593080"/>
          <a:ext cx="4876824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28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28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28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28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28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28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i</a:t>
                      </a:r>
                      <a:endParaRPr lang="en-US" b="1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FALSE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TRUE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FALSE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FALSE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FALSE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324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2618" y="1598197"/>
            <a:ext cx="259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For i = 3</a:t>
            </a:r>
          </a:p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Need</a:t>
            </a:r>
            <a:r>
              <a:rPr lang="en-US" baseline="-25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3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0, 0, 1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Finish[3] is false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886519"/>
              </p:ext>
            </p:extLst>
          </p:nvPr>
        </p:nvGraphicFramePr>
        <p:xfrm>
          <a:off x="609600" y="2819400"/>
          <a:ext cx="1219200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Need</a:t>
                      </a:r>
                      <a:r>
                        <a:rPr lang="en-US" baseline="-25000" dirty="0" smtClean="0"/>
                        <a:t>3</a:t>
                      </a:r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946819"/>
              </p:ext>
            </p:extLst>
          </p:nvPr>
        </p:nvGraphicFramePr>
        <p:xfrm>
          <a:off x="2514601" y="2819400"/>
          <a:ext cx="1219200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Work</a:t>
                      </a:r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985919" y="289113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&lt;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419600"/>
            <a:ext cx="3754582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P</a:t>
            </a:r>
            <a:r>
              <a:rPr lang="en-US" baseline="-25000" dirty="0">
                <a:solidFill>
                  <a:schemeClr val="accent3">
                    <a:lumMod val="50000"/>
                  </a:schemeClr>
                </a:solidFill>
              </a:rPr>
              <a:t>3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 Must be kept in safe state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600" y="3810000"/>
            <a:ext cx="3124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Need &lt; Work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2618" y="762000"/>
            <a:ext cx="22305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Process P</a:t>
            </a:r>
            <a:r>
              <a:rPr lang="en-US" sz="2400" b="1" baseline="-25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67400" y="4631174"/>
            <a:ext cx="854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Work =</a:t>
            </a:r>
            <a:endParaRPr lang="en-US" dirty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2603424"/>
              </p:ext>
            </p:extLst>
          </p:nvPr>
        </p:nvGraphicFramePr>
        <p:xfrm>
          <a:off x="6712503" y="4450080"/>
          <a:ext cx="1821897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72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72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72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019800" y="3048000"/>
            <a:ext cx="27004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Work = Work + Allocation </a:t>
            </a:r>
            <a:r>
              <a:rPr lang="en-US" baseline="-25000" dirty="0"/>
              <a:t>3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7705736"/>
              </p:ext>
            </p:extLst>
          </p:nvPr>
        </p:nvGraphicFramePr>
        <p:xfrm>
          <a:off x="6722058" y="3581400"/>
          <a:ext cx="895851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7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9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6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0825045"/>
              </p:ext>
            </p:extLst>
          </p:nvPr>
        </p:nvGraphicFramePr>
        <p:xfrm>
          <a:off x="7924800" y="3581400"/>
          <a:ext cx="895851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7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9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6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620000" y="3593068"/>
            <a:ext cx="360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+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018143" y="5757148"/>
            <a:ext cx="845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Finish=</a:t>
            </a:r>
            <a:endParaRPr lang="en-US" dirty="0"/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6555718"/>
              </p:ext>
            </p:extLst>
          </p:nvPr>
        </p:nvGraphicFramePr>
        <p:xfrm>
          <a:off x="3856317" y="5593080"/>
          <a:ext cx="4876824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28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28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28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28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28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28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i</a:t>
                      </a:r>
                      <a:endParaRPr lang="en-US" b="1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FALSE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TRUE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FALSE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TRUE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FALSE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1488354"/>
              </p:ext>
            </p:extLst>
          </p:nvPr>
        </p:nvGraphicFramePr>
        <p:xfrm>
          <a:off x="5867400" y="762000"/>
          <a:ext cx="2971800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85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Process</a:t>
                      </a:r>
                      <a:endParaRPr lang="en-US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Status</a:t>
                      </a:r>
                      <a:endParaRPr lang="en-US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</a:t>
                      </a:r>
                      <a:r>
                        <a:rPr lang="en-US" baseline="-25000" dirty="0" smtClean="0"/>
                        <a:t>0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Waiting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</a:t>
                      </a:r>
                      <a:r>
                        <a:rPr lang="en-US" baseline="-25000" dirty="0" smtClean="0"/>
                        <a:t>1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Allocated</a:t>
                      </a:r>
                      <a:endParaRPr lang="en-US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</a:t>
                      </a:r>
                      <a:r>
                        <a:rPr lang="en-US" baseline="-25000" dirty="0" smtClean="0"/>
                        <a:t>2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Waiting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</a:t>
                      </a:r>
                      <a:r>
                        <a:rPr lang="en-US" baseline="-25000" dirty="0" smtClean="0"/>
                        <a:t>3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Allocated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3729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2618" y="1598197"/>
            <a:ext cx="259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For i =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4</a:t>
            </a: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Need</a:t>
            </a:r>
            <a:r>
              <a:rPr lang="en-US" baseline="-25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4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4,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3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1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Finish[4] is false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2884842"/>
              </p:ext>
            </p:extLst>
          </p:nvPr>
        </p:nvGraphicFramePr>
        <p:xfrm>
          <a:off x="609600" y="2819400"/>
          <a:ext cx="1219200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Need</a:t>
                      </a:r>
                      <a:r>
                        <a:rPr lang="en-US" baseline="-25000" dirty="0" smtClean="0"/>
                        <a:t>4</a:t>
                      </a:r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8786562"/>
              </p:ext>
            </p:extLst>
          </p:nvPr>
        </p:nvGraphicFramePr>
        <p:xfrm>
          <a:off x="2514601" y="2819400"/>
          <a:ext cx="1219200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Work</a:t>
                      </a:r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985919" y="289113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&lt;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419600"/>
            <a:ext cx="3754582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P</a:t>
            </a:r>
            <a:r>
              <a:rPr lang="en-US" baseline="-25000" dirty="0">
                <a:solidFill>
                  <a:schemeClr val="accent3">
                    <a:lumMod val="50000"/>
                  </a:schemeClr>
                </a:solidFill>
              </a:rPr>
              <a:t>4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 Must be kept in safe state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600" y="3810000"/>
            <a:ext cx="3124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Need &lt; Work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2618" y="762000"/>
            <a:ext cx="22305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Process P</a:t>
            </a:r>
            <a:r>
              <a:rPr lang="en-US" sz="2400" b="1" baseline="-25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67400" y="4631174"/>
            <a:ext cx="854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Work =</a:t>
            </a:r>
            <a:endParaRPr lang="en-US" dirty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3998947"/>
              </p:ext>
            </p:extLst>
          </p:nvPr>
        </p:nvGraphicFramePr>
        <p:xfrm>
          <a:off x="6712503" y="4450080"/>
          <a:ext cx="1821897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72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72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72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019800" y="3048000"/>
            <a:ext cx="27004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Work = Work + Allocation </a:t>
            </a:r>
            <a:r>
              <a:rPr lang="en-US" baseline="-25000" dirty="0"/>
              <a:t>4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100424"/>
              </p:ext>
            </p:extLst>
          </p:nvPr>
        </p:nvGraphicFramePr>
        <p:xfrm>
          <a:off x="6722058" y="3581400"/>
          <a:ext cx="895851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7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9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6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0714355"/>
              </p:ext>
            </p:extLst>
          </p:nvPr>
        </p:nvGraphicFramePr>
        <p:xfrm>
          <a:off x="7924800" y="3581400"/>
          <a:ext cx="895851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7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9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6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620000" y="3593068"/>
            <a:ext cx="360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+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018143" y="5757148"/>
            <a:ext cx="845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Finish=</a:t>
            </a:r>
            <a:endParaRPr lang="en-US" dirty="0"/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6454644"/>
              </p:ext>
            </p:extLst>
          </p:nvPr>
        </p:nvGraphicFramePr>
        <p:xfrm>
          <a:off x="3856317" y="5593080"/>
          <a:ext cx="4876824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28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28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28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28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28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28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i</a:t>
                      </a:r>
                      <a:endParaRPr lang="en-US" b="1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FALSE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TRUE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FALSE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TRUE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TRUE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448586"/>
              </p:ext>
            </p:extLst>
          </p:nvPr>
        </p:nvGraphicFramePr>
        <p:xfrm>
          <a:off x="5867400" y="762000"/>
          <a:ext cx="2971800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85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Process</a:t>
                      </a:r>
                      <a:endParaRPr lang="en-US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Status</a:t>
                      </a:r>
                      <a:endParaRPr lang="en-US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</a:t>
                      </a:r>
                      <a:r>
                        <a:rPr lang="en-US" baseline="-25000" dirty="0" smtClean="0"/>
                        <a:t>0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Waiting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</a:t>
                      </a:r>
                      <a:r>
                        <a:rPr lang="en-US" baseline="-25000" dirty="0" smtClean="0"/>
                        <a:t>1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Allocated</a:t>
                      </a:r>
                      <a:endParaRPr lang="en-US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</a:t>
                      </a:r>
                      <a:r>
                        <a:rPr lang="en-US" baseline="-25000" dirty="0" smtClean="0"/>
                        <a:t>2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Waiting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</a:t>
                      </a:r>
                      <a:r>
                        <a:rPr lang="en-US" baseline="-25000" dirty="0" smtClean="0"/>
                        <a:t>3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Allocated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P</a:t>
                      </a:r>
                      <a:r>
                        <a:rPr lang="en-US" baseline="-25000" dirty="0" smtClean="0"/>
                        <a:t>4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Allocated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1429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2618" y="1598197"/>
            <a:ext cx="259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For i = 0</a:t>
            </a:r>
          </a:p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Need</a:t>
            </a:r>
            <a:r>
              <a:rPr lang="en-US" baseline="-25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0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7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4,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3</a:t>
            </a:r>
          </a:p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Finish[0] is false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3918174"/>
              </p:ext>
            </p:extLst>
          </p:nvPr>
        </p:nvGraphicFramePr>
        <p:xfrm>
          <a:off x="609600" y="2819400"/>
          <a:ext cx="1219200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Need</a:t>
                      </a:r>
                      <a:r>
                        <a:rPr lang="en-US" baseline="-25000" dirty="0" smtClean="0"/>
                        <a:t>0</a:t>
                      </a:r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2487991"/>
              </p:ext>
            </p:extLst>
          </p:nvPr>
        </p:nvGraphicFramePr>
        <p:xfrm>
          <a:off x="2514601" y="2819400"/>
          <a:ext cx="1219200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Work</a:t>
                      </a:r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985919" y="289113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&lt;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419600"/>
            <a:ext cx="3754582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P</a:t>
            </a:r>
            <a:r>
              <a:rPr lang="en-US" baseline="-25000" dirty="0">
                <a:solidFill>
                  <a:schemeClr val="accent3">
                    <a:lumMod val="50000"/>
                  </a:schemeClr>
                </a:solidFill>
              </a:rPr>
              <a:t>4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 Must be kept in safe state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600" y="3810000"/>
            <a:ext cx="3124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Need &lt; Work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2618" y="762000"/>
            <a:ext cx="22305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Process P</a:t>
            </a:r>
            <a:r>
              <a:rPr lang="en-US" sz="2400" b="1" baseline="-25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67400" y="4631174"/>
            <a:ext cx="854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Work =</a:t>
            </a:r>
            <a:endParaRPr lang="en-US" dirty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4394317"/>
              </p:ext>
            </p:extLst>
          </p:nvPr>
        </p:nvGraphicFramePr>
        <p:xfrm>
          <a:off x="6712503" y="4450080"/>
          <a:ext cx="1821897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72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72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72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019800" y="3048000"/>
            <a:ext cx="27004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Work = Work + Allocation </a:t>
            </a:r>
            <a:r>
              <a:rPr lang="en-US" baseline="-25000" dirty="0" smtClean="0"/>
              <a:t>0</a:t>
            </a:r>
            <a:endParaRPr lang="en-US" baseline="-250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3879260"/>
              </p:ext>
            </p:extLst>
          </p:nvPr>
        </p:nvGraphicFramePr>
        <p:xfrm>
          <a:off x="6722058" y="3581400"/>
          <a:ext cx="895851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7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9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6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4302014"/>
              </p:ext>
            </p:extLst>
          </p:nvPr>
        </p:nvGraphicFramePr>
        <p:xfrm>
          <a:off x="7924800" y="3581400"/>
          <a:ext cx="895851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7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9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6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620000" y="3593068"/>
            <a:ext cx="360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+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018143" y="5757148"/>
            <a:ext cx="845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Finish=</a:t>
            </a:r>
            <a:endParaRPr lang="en-US" dirty="0"/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7066995"/>
              </p:ext>
            </p:extLst>
          </p:nvPr>
        </p:nvGraphicFramePr>
        <p:xfrm>
          <a:off x="3856317" y="5593080"/>
          <a:ext cx="4876824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28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28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28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28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28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28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i</a:t>
                      </a:r>
                      <a:endParaRPr lang="en-US" b="1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TRUE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TRUE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FALSE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TRUE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TRUE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4486088"/>
              </p:ext>
            </p:extLst>
          </p:nvPr>
        </p:nvGraphicFramePr>
        <p:xfrm>
          <a:off x="5867400" y="762000"/>
          <a:ext cx="2971800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85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Process</a:t>
                      </a:r>
                      <a:endParaRPr lang="en-US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Status</a:t>
                      </a:r>
                      <a:endParaRPr lang="en-US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</a:t>
                      </a:r>
                      <a:r>
                        <a:rPr lang="en-US" baseline="-25000" dirty="0" smtClean="0"/>
                        <a:t>0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Allocated</a:t>
                      </a:r>
                      <a:endParaRPr lang="en-US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</a:t>
                      </a:r>
                      <a:r>
                        <a:rPr lang="en-US" baseline="-25000" dirty="0" smtClean="0"/>
                        <a:t>1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Allocated</a:t>
                      </a:r>
                      <a:endParaRPr lang="en-US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</a:t>
                      </a:r>
                      <a:r>
                        <a:rPr lang="en-US" baseline="-25000" dirty="0" smtClean="0"/>
                        <a:t>2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Waiting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</a:t>
                      </a:r>
                      <a:r>
                        <a:rPr lang="en-US" baseline="-25000" dirty="0" smtClean="0"/>
                        <a:t>3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Allocated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P</a:t>
                      </a:r>
                      <a:r>
                        <a:rPr lang="en-US" baseline="-25000" dirty="0" smtClean="0"/>
                        <a:t>4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Allocated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462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2618" y="762000"/>
            <a:ext cx="22305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Process P</a:t>
            </a:r>
            <a:r>
              <a:rPr lang="en-US" sz="2400" b="1" baseline="-25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18143" y="5757148"/>
            <a:ext cx="845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Finish=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7469215"/>
              </p:ext>
            </p:extLst>
          </p:nvPr>
        </p:nvGraphicFramePr>
        <p:xfrm>
          <a:off x="3856317" y="5593080"/>
          <a:ext cx="4876824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28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28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28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28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28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28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i</a:t>
                      </a:r>
                      <a:endParaRPr lang="en-US" b="1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TRUE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TRUE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FALSE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TRUE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TRUE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1148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2618" y="1598197"/>
            <a:ext cx="259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For i =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2</a:t>
            </a: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Need</a:t>
            </a:r>
            <a:r>
              <a:rPr lang="en-US" baseline="-25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6, 0,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0</a:t>
            </a:r>
          </a:p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Finish[2] is false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1552372"/>
              </p:ext>
            </p:extLst>
          </p:nvPr>
        </p:nvGraphicFramePr>
        <p:xfrm>
          <a:off x="609600" y="2819400"/>
          <a:ext cx="1219200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Need</a:t>
                      </a:r>
                      <a:r>
                        <a:rPr lang="en-US" baseline="-25000" dirty="0" smtClean="0"/>
                        <a:t>2</a:t>
                      </a:r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5667210"/>
              </p:ext>
            </p:extLst>
          </p:nvPr>
        </p:nvGraphicFramePr>
        <p:xfrm>
          <a:off x="2514601" y="2819400"/>
          <a:ext cx="1219200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Work</a:t>
                      </a:r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985919" y="289113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&lt;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419600"/>
            <a:ext cx="3754582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P</a:t>
            </a:r>
            <a:r>
              <a:rPr lang="en-US" baseline="-25000" dirty="0">
                <a:solidFill>
                  <a:schemeClr val="accent3">
                    <a:lumMod val="50000"/>
                  </a:schemeClr>
                </a:solidFill>
              </a:rPr>
              <a:t>2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 Must be kept in safe state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600" y="3810000"/>
            <a:ext cx="3124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Need &lt; Work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2618" y="762000"/>
            <a:ext cx="22305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Process P</a:t>
            </a:r>
            <a:r>
              <a:rPr lang="en-US" sz="2400" b="1" baseline="-25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67400" y="4631174"/>
            <a:ext cx="854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Work =</a:t>
            </a:r>
            <a:endParaRPr lang="en-US" dirty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7700257"/>
              </p:ext>
            </p:extLst>
          </p:nvPr>
        </p:nvGraphicFramePr>
        <p:xfrm>
          <a:off x="6712503" y="4450080"/>
          <a:ext cx="1821897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72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72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72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019800" y="3048000"/>
            <a:ext cx="27004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Work = Work + Allocation </a:t>
            </a:r>
            <a:r>
              <a:rPr lang="en-US" baseline="-25000" dirty="0"/>
              <a:t>2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2833898"/>
              </p:ext>
            </p:extLst>
          </p:nvPr>
        </p:nvGraphicFramePr>
        <p:xfrm>
          <a:off x="6722058" y="3581400"/>
          <a:ext cx="895851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7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9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6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4484679"/>
              </p:ext>
            </p:extLst>
          </p:nvPr>
        </p:nvGraphicFramePr>
        <p:xfrm>
          <a:off x="7924800" y="3581400"/>
          <a:ext cx="895851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7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9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6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620000" y="3593068"/>
            <a:ext cx="360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+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018143" y="5757148"/>
            <a:ext cx="845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Finish=</a:t>
            </a:r>
            <a:endParaRPr lang="en-US" dirty="0"/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4649198"/>
              </p:ext>
            </p:extLst>
          </p:nvPr>
        </p:nvGraphicFramePr>
        <p:xfrm>
          <a:off x="3856317" y="5593080"/>
          <a:ext cx="4876824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28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28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28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28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28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28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i</a:t>
                      </a:r>
                      <a:endParaRPr lang="en-US" b="1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TRUE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TRUE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TRUE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TRUE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TRUE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4223020"/>
              </p:ext>
            </p:extLst>
          </p:nvPr>
        </p:nvGraphicFramePr>
        <p:xfrm>
          <a:off x="5867400" y="762000"/>
          <a:ext cx="2971800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85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Process</a:t>
                      </a:r>
                      <a:endParaRPr lang="en-US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Status</a:t>
                      </a:r>
                      <a:endParaRPr lang="en-US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</a:t>
                      </a:r>
                      <a:r>
                        <a:rPr lang="en-US" baseline="-25000" dirty="0" smtClean="0"/>
                        <a:t>0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Allocated</a:t>
                      </a:r>
                      <a:endParaRPr lang="en-US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</a:t>
                      </a:r>
                      <a:r>
                        <a:rPr lang="en-US" baseline="-25000" dirty="0" smtClean="0"/>
                        <a:t>1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Allocated</a:t>
                      </a:r>
                      <a:endParaRPr lang="en-US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</a:t>
                      </a:r>
                      <a:r>
                        <a:rPr lang="en-US" baseline="-25000" dirty="0" smtClean="0"/>
                        <a:t>2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Allocated</a:t>
                      </a:r>
                      <a:endParaRPr lang="en-US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</a:t>
                      </a:r>
                      <a:r>
                        <a:rPr lang="en-US" baseline="-25000" dirty="0" smtClean="0"/>
                        <a:t>3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Allocated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P</a:t>
                      </a:r>
                      <a:r>
                        <a:rPr lang="en-US" baseline="-25000" dirty="0" smtClean="0"/>
                        <a:t>4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Allocated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7464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066800"/>
            <a:ext cx="65728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</a:rPr>
              <a:t>The Safe Sequence is    P</a:t>
            </a:r>
            <a:r>
              <a:rPr lang="en-US" sz="3200" baseline="-25000" dirty="0" smtClean="0">
                <a:solidFill>
                  <a:schemeClr val="accent3">
                    <a:lumMod val="50000"/>
                  </a:schemeClr>
                </a:solidFill>
              </a:rPr>
              <a:t>1</a:t>
            </a: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</a:rPr>
              <a:t>, P</a:t>
            </a:r>
            <a:r>
              <a:rPr lang="en-US" sz="3200" baseline="-25000" dirty="0" smtClean="0">
                <a:solidFill>
                  <a:schemeClr val="accent3">
                    <a:lumMod val="50000"/>
                  </a:schemeClr>
                </a:solidFill>
              </a:rPr>
              <a:t>3</a:t>
            </a: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</a:rPr>
              <a:t>, P</a:t>
            </a:r>
            <a:r>
              <a:rPr lang="en-US" sz="3200" baseline="-25000" dirty="0" smtClean="0">
                <a:solidFill>
                  <a:schemeClr val="accent3">
                    <a:lumMod val="50000"/>
                  </a:schemeClr>
                </a:solidFill>
              </a:rPr>
              <a:t>4</a:t>
            </a: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</a:rPr>
              <a:t>, P</a:t>
            </a:r>
            <a:r>
              <a:rPr lang="en-US" sz="3200" baseline="-25000" dirty="0" smtClean="0">
                <a:solidFill>
                  <a:schemeClr val="accent3">
                    <a:lumMod val="50000"/>
                  </a:schemeClr>
                </a:solidFill>
              </a:rPr>
              <a:t>0</a:t>
            </a: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</a:rPr>
              <a:t>, P</a:t>
            </a:r>
            <a:r>
              <a:rPr lang="en-US" sz="3200" baseline="-25000" dirty="0" smtClean="0">
                <a:solidFill>
                  <a:schemeClr val="accent3">
                    <a:lumMod val="50000"/>
                  </a:schemeClr>
                </a:solidFill>
              </a:rPr>
              <a:t>2</a:t>
            </a:r>
            <a:endParaRPr lang="en-US" sz="3200" baseline="-250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030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622</TotalTime>
  <Words>881</Words>
  <Application>Microsoft Office PowerPoint</Application>
  <PresentationFormat>On-screen Show (4:3)</PresentationFormat>
  <Paragraphs>475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Bankers Algorithm</vt:lpstr>
      <vt:lpstr>Banker’s Algorithm</vt:lpstr>
      <vt:lpstr>Allocation, Max and Available Matrix </vt:lpstr>
      <vt:lpstr>Need Matrix</vt:lpstr>
      <vt:lpstr>Step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Bankers Algorithm</dc:title>
  <dc:creator>Windows User</dc:creator>
  <cp:lastModifiedBy>Windows User</cp:lastModifiedBy>
  <cp:revision>65</cp:revision>
  <dcterms:created xsi:type="dcterms:W3CDTF">2021-01-13T04:25:15Z</dcterms:created>
  <dcterms:modified xsi:type="dcterms:W3CDTF">2021-06-12T05:06:43Z</dcterms:modified>
</cp:coreProperties>
</file>