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Slides/notesSlide1.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p:sldMasterIdLst>
    <p:sldMasterId id="2147483648" r:id="rId1"/>
  </p:sldMasterIdLst>
  <p:notesMasterIdLst>
    <p:notesMasterId r:id="rId2"/>
  </p:notesMasterIdLst>
  <p:sldIdLst>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Lst>
  <p:sldSz type="screen4x3" cy="6858000" cx="9144000"/>
  <p:notesSz cx="6858000" cy="9144000"/>
  <p:defaultText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p:clrMru>
    <a:srgbClr val="FF33CC"/>
    <a:srgbClr val="84F51D"/>
    <a:srgbClr val="9966FF"/>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p="http://schemas.openxmlformats.org/presentationml/2006/main" xmlns:r="http://schemas.openxmlformats.org/officeDocument/2006/relationships" xmlns:a="http://schemas.openxmlformats.org/drawingml/2006/main" lastView="sldThumbnailView">
  <p:normalViewPr showOutlineIcons="0">
    <p:restoredLeft sz="15634" autoAdjust="0"/>
    <p:restoredTop sz="94662" autoAdjust="0"/>
  </p:normalViewPr>
  <p:slideViewPr>
    <p:cSldViewPr>
      <p:cViewPr varScale="1">
        <p:scale>
          <a:sx n="86" d="100"/>
          <a:sy n="86" d="100"/>
        </p:scale>
        <p:origin x="-1494" y="-90"/>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40" Type="http://schemas.openxmlformats.org/officeDocument/2006/relationships/slide" Target="slides/slide38.xml"/><Relationship Id="rId41" Type="http://schemas.openxmlformats.org/officeDocument/2006/relationships/tableStyles" Target="tableStyles.xml"/><Relationship Id="rId42" Type="http://schemas.openxmlformats.org/officeDocument/2006/relationships/presProps" Target="presProps.xml"/><Relationship Id="rId43" Type="http://schemas.openxmlformats.org/officeDocument/2006/relationships/viewProps" Target="viewProps.xml"/><Relationship Id="rId4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03" name=""/>
        <p:cNvGrpSpPr/>
        <p:nvPr/>
      </p:nvGrpSpPr>
      <p:grpSpPr>
        <a:xfrm>
          <a:off x="0" y="0"/>
          <a:ext cx="0" cy="0"/>
          <a:chOff x="0" y="0"/>
          <a:chExt cx="0" cy="0"/>
        </a:xfrm>
      </p:grpSpPr>
      <p:sp>
        <p:nvSpPr>
          <p:cNvPr id="1048725" name="Header Placeholder 1"/>
          <p:cNvSpPr>
            <a:spLocks noGrp="1"/>
          </p:cNvSpPr>
          <p:nvPr>
            <p:ph type="hdr" sz="quarter"/>
          </p:nvPr>
        </p:nvSpPr>
        <p:spPr>
          <a:xfrm>
            <a:off x="0" y="0"/>
            <a:ext cx="2971800" cy="457200"/>
          </a:xfrm>
          <a:prstGeom prst="rect"/>
        </p:spPr>
        <p:txBody>
          <a:bodyPr bIns="45720" lIns="91440" rIns="91440" rtlCol="0" tIns="45720" vert="horz"/>
          <a:lstStyle>
            <a:lvl1pPr algn="l">
              <a:defRPr sz="1200"/>
            </a:lvl1pPr>
          </a:lstStyle>
          <a:p>
            <a:endParaRPr lang="en-US"/>
          </a:p>
        </p:txBody>
      </p:sp>
      <p:sp>
        <p:nvSpPr>
          <p:cNvPr id="1048726" name="Date Placeholder 2"/>
          <p:cNvSpPr>
            <a:spLocks noGrp="1"/>
          </p:cNvSpPr>
          <p:nvPr>
            <p:ph type="dt" idx="1"/>
          </p:nvPr>
        </p:nvSpPr>
        <p:spPr>
          <a:xfrm>
            <a:off x="3884613" y="0"/>
            <a:ext cx="2971800" cy="457200"/>
          </a:xfrm>
          <a:prstGeom prst="rect"/>
        </p:spPr>
        <p:txBody>
          <a:bodyPr bIns="45720" lIns="91440" rIns="91440" rtlCol="0" tIns="45720" vert="horz"/>
          <a:lstStyle>
            <a:lvl1pPr algn="r">
              <a:defRPr sz="1200"/>
            </a:lvl1pPr>
          </a:lstStyle>
          <a:p>
            <a:fld id="{22A70E21-EA9B-4C73-8CBB-65C73F6220F9}" type="datetimeFigureOut">
              <a:rPr lang="en-US" smtClean="0"/>
              <a:t>4/1/2019</a:t>
            </a:fld>
            <a:endParaRPr lang="en-US"/>
          </a:p>
        </p:txBody>
      </p:sp>
      <p:sp>
        <p:nvSpPr>
          <p:cNvPr id="1048727" name="Slide Image Placeholder 3"/>
          <p:cNvSpPr>
            <a:spLocks noChangeAspect="1" noRot="1" noGrp="1"/>
          </p:cNvSpPr>
          <p:nvPr>
            <p:ph type="sldImg" idx="2"/>
          </p:nvPr>
        </p:nvSpPr>
        <p:spPr>
          <a:xfrm>
            <a:off x="1143000" y="685800"/>
            <a:ext cx="4572000" cy="3429000"/>
          </a:xfrm>
          <a:prstGeom prst="rect"/>
          <a:noFill/>
          <a:ln w="12700">
            <a:solidFill>
              <a:prstClr val="black"/>
            </a:solidFill>
          </a:ln>
        </p:spPr>
        <p:txBody>
          <a:bodyPr anchor="ctr" bIns="45720" lIns="91440" rIns="91440" rtlCol="0" tIns="45720" vert="horz"/>
          <a:p>
            <a:endParaRPr lang="en-US"/>
          </a:p>
        </p:txBody>
      </p:sp>
      <p:sp>
        <p:nvSpPr>
          <p:cNvPr id="1048728" name="Notes Placeholder 4"/>
          <p:cNvSpPr>
            <a:spLocks noGrp="1"/>
          </p:cNvSpPr>
          <p:nvPr>
            <p:ph type="body" sz="quarter" idx="3"/>
          </p:nvPr>
        </p:nvSpPr>
        <p:spPr>
          <a:xfrm>
            <a:off x="685800" y="4343400"/>
            <a:ext cx="5486400" cy="4114800"/>
          </a:xfrm>
          <a:prstGeom prst="rect"/>
        </p:spPr>
        <p:txBody>
          <a:bodyPr bIns="45720" lIns="91440" rIns="91440" rtlCol="0" tIns="45720" vert="horz"/>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729" name="Footer Placeholder 5"/>
          <p:cNvSpPr>
            <a:spLocks noGrp="1"/>
          </p:cNvSpPr>
          <p:nvPr>
            <p:ph type="ftr" sz="quarter" idx="4"/>
          </p:nvPr>
        </p:nvSpPr>
        <p:spPr>
          <a:xfrm>
            <a:off x="0" y="8685213"/>
            <a:ext cx="2971800" cy="457200"/>
          </a:xfrm>
          <a:prstGeom prst="rect"/>
        </p:spPr>
        <p:txBody>
          <a:bodyPr anchor="b" bIns="45720" lIns="91440" rIns="91440" rtlCol="0" tIns="45720" vert="horz"/>
          <a:lstStyle>
            <a:lvl1pPr algn="l">
              <a:defRPr sz="1200"/>
            </a:lvl1pPr>
          </a:lstStyle>
          <a:p>
            <a:endParaRPr lang="en-US"/>
          </a:p>
        </p:txBody>
      </p:sp>
      <p:sp>
        <p:nvSpPr>
          <p:cNvPr id="1048730" name="Slide Number Placeholder 6"/>
          <p:cNvSpPr>
            <a:spLocks noGrp="1"/>
          </p:cNvSpPr>
          <p:nvPr>
            <p:ph type="sldNum" sz="quarter" idx="5"/>
          </p:nvPr>
        </p:nvSpPr>
        <p:spPr>
          <a:xfrm>
            <a:off x="3884613" y="8685213"/>
            <a:ext cx="2971800" cy="457200"/>
          </a:xfrm>
          <a:prstGeom prst="rect"/>
        </p:spPr>
        <p:txBody>
          <a:bodyPr anchor="b" bIns="45720" lIns="91440" rIns="91440" rtlCol="0" tIns="45720" vert="horz"/>
          <a:lstStyle>
            <a:lvl1pPr algn="r">
              <a:defRPr sz="1200"/>
            </a:lvl1pPr>
          </a:lstStyle>
          <a:p>
            <a:fld id="{6C09B0EC-1910-4C2B-9BAA-129C1205BE3A}" type="slidenum">
              <a:rPr lang="en-US" smtClean="0"/>
              <a:t>‹#›</a:t>
            </a:fld>
            <a:endParaRPr lang="en-US"/>
          </a:p>
        </p:txBody>
      </p:sp>
    </p:spTree>
  </p:cSld>
  <p:clrMap accent1="accent1" accent2="accent2" accent3="accent3" accent4="accent4" accent5="accent5" accent6="accent6" bg1="lt1" bg2="lt2" tx1="dk1" tx2="dk2" hlink="hlink" folHlink="folHlink"/>
  <p:notesStyle>
    <a:lvl1pPr algn="l" defTabSz="914400" eaLnBrk="1" hangingPunct="1" latinLnBrk="0" marL="0" rtl="0">
      <a:defRPr sz="1200" kern="1200">
        <a:solidFill>
          <a:schemeClr val="tx1"/>
        </a:solidFill>
        <a:latin typeface="+mn-lt"/>
        <a:ea typeface="+mn-ea"/>
        <a:cs typeface="+mn-cs"/>
      </a:defRPr>
    </a:lvl1pPr>
    <a:lvl2pPr algn="l" defTabSz="914400" eaLnBrk="1" hangingPunct="1" latinLnBrk="0" marL="457200" rtl="0">
      <a:defRPr sz="1200" kern="1200">
        <a:solidFill>
          <a:schemeClr val="tx1"/>
        </a:solidFill>
        <a:latin typeface="+mn-lt"/>
        <a:ea typeface="+mn-ea"/>
        <a:cs typeface="+mn-cs"/>
      </a:defRPr>
    </a:lvl2pPr>
    <a:lvl3pPr algn="l" defTabSz="914400" eaLnBrk="1" hangingPunct="1" latinLnBrk="0" marL="914400" rtl="0">
      <a:defRPr sz="1200" kern="1200">
        <a:solidFill>
          <a:schemeClr val="tx1"/>
        </a:solidFill>
        <a:latin typeface="+mn-lt"/>
        <a:ea typeface="+mn-ea"/>
        <a:cs typeface="+mn-cs"/>
      </a:defRPr>
    </a:lvl3pPr>
    <a:lvl4pPr algn="l" defTabSz="914400" eaLnBrk="1" hangingPunct="1" latinLnBrk="0" marL="1371600" rtl="0">
      <a:defRPr sz="1200" kern="1200">
        <a:solidFill>
          <a:schemeClr val="tx1"/>
        </a:solidFill>
        <a:latin typeface="+mn-lt"/>
        <a:ea typeface="+mn-ea"/>
        <a:cs typeface="+mn-cs"/>
      </a:defRPr>
    </a:lvl4pPr>
    <a:lvl5pPr algn="l" defTabSz="914400" eaLnBrk="1" hangingPunct="1" latinLnBrk="0" marL="1828800" rtl="0">
      <a:defRPr sz="1200" kern="1200">
        <a:solidFill>
          <a:schemeClr val="tx1"/>
        </a:solidFill>
        <a:latin typeface="+mn-lt"/>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72" name=""/>
        <p:cNvGrpSpPr/>
        <p:nvPr/>
      </p:nvGrpSpPr>
      <p:grpSpPr>
        <a:xfrm>
          <a:off x="0" y="0"/>
          <a:ext cx="0" cy="0"/>
          <a:chOff x="0" y="0"/>
          <a:chExt cx="0" cy="0"/>
        </a:xfrm>
      </p:grpSpPr>
      <p:sp>
        <p:nvSpPr>
          <p:cNvPr id="1048637" name="Slide Image Placeholder 1"/>
          <p:cNvSpPr>
            <a:spLocks noChangeAspect="1" noRot="1" noGrp="1"/>
          </p:cNvSpPr>
          <p:nvPr>
            <p:ph type="sldImg"/>
          </p:nvPr>
        </p:nvSpPr>
        <p:spPr/>
      </p:sp>
      <p:sp>
        <p:nvSpPr>
          <p:cNvPr id="1048638" name="Notes Placeholder 2"/>
          <p:cNvSpPr>
            <a:spLocks noGrp="1"/>
          </p:cNvSpPr>
          <p:nvPr>
            <p:ph type="body" idx="1"/>
          </p:nvPr>
        </p:nvSpPr>
        <p:spPr/>
        <p:txBody>
          <a:bodyPr/>
          <a:p>
            <a:endParaRPr dirty="0" lang="en-US"/>
          </a:p>
        </p:txBody>
      </p:sp>
      <p:sp>
        <p:nvSpPr>
          <p:cNvPr id="1048639" name="Slide Number Placeholder 3"/>
          <p:cNvSpPr>
            <a:spLocks noGrp="1"/>
          </p:cNvSpPr>
          <p:nvPr>
            <p:ph type="sldNum" sz="quarter" idx="10"/>
          </p:nvPr>
        </p:nvSpPr>
        <p:spPr/>
        <p:txBody>
          <a:bodyPr/>
          <a:p>
            <a:fld id="{6C09B0EC-1910-4C2B-9BAA-129C1205BE3A}" type="slidenum">
              <a:rPr lang="en-US" smtClean="0"/>
              <a:t>17</a:t>
            </a:fld>
            <a:endParaRPr dirty="0"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Title Slide">
    <p:spTree>
      <p:nvGrpSpPr>
        <p:cNvPr id="24" name=""/>
        <p:cNvGrpSpPr/>
        <p:nvPr/>
      </p:nvGrpSpPr>
      <p:grpSpPr>
        <a:xfrm>
          <a:off x="0" y="0"/>
          <a:ext cx="0" cy="0"/>
          <a:chOff x="0" y="0"/>
          <a:chExt cx="0" cy="0"/>
        </a:xfrm>
      </p:grpSpPr>
      <p:sp>
        <p:nvSpPr>
          <p:cNvPr id="1048581" name="Title 1"/>
          <p:cNvSpPr>
            <a:spLocks noGrp="1"/>
          </p:cNvSpPr>
          <p:nvPr>
            <p:ph type="ctrTitle"/>
          </p:nvPr>
        </p:nvSpPr>
        <p:spPr>
          <a:xfrm>
            <a:off x="685800" y="2130425"/>
            <a:ext cx="7772400" cy="1470025"/>
          </a:xfrm>
        </p:spPr>
        <p:txBody>
          <a:bodyPr/>
          <a:p>
            <a:r>
              <a:rPr lang="en-US" smtClean="0"/>
              <a:t>Click to edit Master title style</a:t>
            </a:r>
            <a:endParaRPr lang="en-US"/>
          </a:p>
        </p:txBody>
      </p:sp>
      <p:sp>
        <p:nvSpPr>
          <p:cNvPr id="1048582" name="Subtitle 2"/>
          <p:cNvSpPr>
            <a:spLocks noGrp="1"/>
          </p:cNvSpPr>
          <p:nvPr>
            <p:ph type="subTitle" idx="1"/>
          </p:nvPr>
        </p:nvSpPr>
        <p:spPr>
          <a:xfrm>
            <a:off x="1371600" y="3886200"/>
            <a:ext cx="6400800" cy="1752600"/>
          </a:xfrm>
        </p:spPr>
        <p:txBody>
          <a:bodyPr/>
          <a:lstStyle>
            <a:lvl1pPr algn="ctr" indent="0" marL="0">
              <a:buNone/>
              <a:defRPr>
                <a:solidFill>
                  <a:schemeClr val="tx1">
                    <a:tint val="75000"/>
                  </a:schemeClr>
                </a:solidFill>
              </a:defRPr>
            </a:lvl1pPr>
            <a:lvl2pPr algn="ctr" indent="0" marL="457200">
              <a:buNone/>
              <a:defRPr>
                <a:solidFill>
                  <a:schemeClr val="tx1">
                    <a:tint val="75000"/>
                  </a:schemeClr>
                </a:solidFill>
              </a:defRPr>
            </a:lvl2pPr>
            <a:lvl3pPr algn="ctr" indent="0" marL="914400">
              <a:buNone/>
              <a:defRPr>
                <a:solidFill>
                  <a:schemeClr val="tx1">
                    <a:tint val="75000"/>
                  </a:schemeClr>
                </a:solidFill>
              </a:defRPr>
            </a:lvl3pPr>
            <a:lvl4pPr algn="ctr" indent="0" marL="1371600">
              <a:buNone/>
              <a:defRPr>
                <a:solidFill>
                  <a:schemeClr val="tx1">
                    <a:tint val="75000"/>
                  </a:schemeClr>
                </a:solidFill>
              </a:defRPr>
            </a:lvl4pPr>
            <a:lvl5pPr algn="ctr" indent="0" marL="1828800">
              <a:buNone/>
              <a:defRPr>
                <a:solidFill>
                  <a:schemeClr val="tx1">
                    <a:tint val="75000"/>
                  </a:schemeClr>
                </a:solidFill>
              </a:defRPr>
            </a:lvl5pPr>
            <a:lvl6pPr algn="ctr" indent="0" marL="2286000">
              <a:buNone/>
              <a:defRPr>
                <a:solidFill>
                  <a:schemeClr val="tx1">
                    <a:tint val="75000"/>
                  </a:schemeClr>
                </a:solidFill>
              </a:defRPr>
            </a:lvl6pPr>
            <a:lvl7pPr algn="ctr" indent="0" marL="2743200">
              <a:buNone/>
              <a:defRPr>
                <a:solidFill>
                  <a:schemeClr val="tx1">
                    <a:tint val="75000"/>
                  </a:schemeClr>
                </a:solidFill>
              </a:defRPr>
            </a:lvl7pPr>
            <a:lvl8pPr algn="ctr" indent="0" marL="3200400">
              <a:buNone/>
              <a:defRPr>
                <a:solidFill>
                  <a:schemeClr val="tx1">
                    <a:tint val="75000"/>
                  </a:schemeClr>
                </a:solidFill>
              </a:defRPr>
            </a:lvl8pPr>
            <a:lvl9pPr algn="ctr" indent="0" marL="3657600">
              <a:buNone/>
              <a:defRPr>
                <a:solidFill>
                  <a:schemeClr val="tx1">
                    <a:tint val="75000"/>
                  </a:schemeClr>
                </a:solidFill>
              </a:defRPr>
            </a:lvl9pPr>
          </a:lstStyle>
          <a:p>
            <a:r>
              <a:rPr lang="en-US" smtClean="0"/>
              <a:t>Click to edit Master subtitle style</a:t>
            </a:r>
            <a:endParaRPr lang="en-US"/>
          </a:p>
        </p:txBody>
      </p:sp>
      <p:sp>
        <p:nvSpPr>
          <p:cNvPr id="1048583" name="Date Placeholder 3"/>
          <p:cNvSpPr>
            <a:spLocks noGrp="1"/>
          </p:cNvSpPr>
          <p:nvPr>
            <p:ph type="dt" sz="half" idx="10"/>
          </p:nvPr>
        </p:nvSpPr>
        <p:spPr/>
        <p:txBody>
          <a:bodyPr/>
          <a:p>
            <a:fld id="{92A65D1E-5EE8-49C1-BACA-B01EC598695B}" type="datetimeFigureOut">
              <a:rPr lang="en-US" smtClean="0"/>
              <a:t>4/1/2019</a:t>
            </a:fld>
            <a:endParaRPr lang="en-US"/>
          </a:p>
        </p:txBody>
      </p:sp>
      <p:sp>
        <p:nvSpPr>
          <p:cNvPr id="1048584" name="Footer Placeholder 4"/>
          <p:cNvSpPr>
            <a:spLocks noGrp="1"/>
          </p:cNvSpPr>
          <p:nvPr>
            <p:ph type="ftr" sz="quarter" idx="11"/>
          </p:nvPr>
        </p:nvSpPr>
        <p:spPr/>
        <p:txBody>
          <a:bodyPr/>
          <a:p>
            <a:endParaRPr lang="en-US"/>
          </a:p>
        </p:txBody>
      </p:sp>
      <p:sp>
        <p:nvSpPr>
          <p:cNvPr id="1048585" name="Slide Number Placeholder 5"/>
          <p:cNvSpPr>
            <a:spLocks noGrp="1"/>
          </p:cNvSpPr>
          <p:nvPr>
            <p:ph type="sldNum" sz="quarter" idx="12"/>
          </p:nvPr>
        </p:nvSpPr>
        <p:spPr/>
        <p:txBody>
          <a:bodyPr/>
          <a:p>
            <a:fld id="{20F23789-31EE-44E9-97CF-B964A0A858E9}"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54" name=""/>
        <p:cNvGrpSpPr/>
        <p:nvPr/>
      </p:nvGrpSpPr>
      <p:grpSpPr>
        <a:xfrm>
          <a:off x="0" y="0"/>
          <a:ext cx="0" cy="0"/>
          <a:chOff x="0" y="0"/>
          <a:chExt cx="0" cy="0"/>
        </a:xfrm>
      </p:grpSpPr>
      <p:sp>
        <p:nvSpPr>
          <p:cNvPr id="1048588" name="Title 1"/>
          <p:cNvSpPr>
            <a:spLocks noGrp="1"/>
          </p:cNvSpPr>
          <p:nvPr>
            <p:ph type="title"/>
          </p:nvPr>
        </p:nvSpPr>
        <p:spPr/>
        <p:txBody>
          <a:bodyPr/>
          <a:p>
            <a:r>
              <a:rPr lang="en-US" smtClean="0"/>
              <a:t>Click to edit Master title style</a:t>
            </a:r>
            <a:endParaRPr lang="en-US"/>
          </a:p>
        </p:txBody>
      </p:sp>
      <p:sp>
        <p:nvSpPr>
          <p:cNvPr id="1048589" name="Content Placeholder 2"/>
          <p:cNvSpPr>
            <a:spLocks noGrp="1"/>
          </p:cNvSpPr>
          <p:nvPr>
            <p:ph idx="1"/>
          </p:nvPr>
        </p:nvSpPr>
        <p:spPr/>
        <p:txBody>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590" name="Date Placeholder 3"/>
          <p:cNvSpPr>
            <a:spLocks noGrp="1"/>
          </p:cNvSpPr>
          <p:nvPr>
            <p:ph type="dt" sz="half" idx="10"/>
          </p:nvPr>
        </p:nvSpPr>
        <p:spPr/>
        <p:txBody>
          <a:bodyPr/>
          <a:p>
            <a:fld id="{92A65D1E-5EE8-49C1-BACA-B01EC598695B}" type="datetimeFigureOut">
              <a:rPr lang="en-US" smtClean="0"/>
              <a:t>4/1/2019</a:t>
            </a:fld>
            <a:endParaRPr lang="en-US"/>
          </a:p>
        </p:txBody>
      </p:sp>
      <p:sp>
        <p:nvSpPr>
          <p:cNvPr id="1048591" name="Footer Placeholder 4"/>
          <p:cNvSpPr>
            <a:spLocks noGrp="1"/>
          </p:cNvSpPr>
          <p:nvPr>
            <p:ph type="ftr" sz="quarter" idx="11"/>
          </p:nvPr>
        </p:nvSpPr>
        <p:spPr/>
        <p:txBody>
          <a:bodyPr/>
          <a:p>
            <a:endParaRPr lang="en-US"/>
          </a:p>
        </p:txBody>
      </p:sp>
      <p:sp>
        <p:nvSpPr>
          <p:cNvPr id="1048592" name="Slide Number Placeholder 5"/>
          <p:cNvSpPr>
            <a:spLocks noGrp="1"/>
          </p:cNvSpPr>
          <p:nvPr>
            <p:ph type="sldNum" sz="quarter" idx="12"/>
          </p:nvPr>
        </p:nvSpPr>
        <p:spPr/>
        <p:txBody>
          <a:bodyPr/>
          <a:p>
            <a:fld id="{20F23789-31EE-44E9-97CF-B964A0A858E9}"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Section Header">
    <p:spTree>
      <p:nvGrpSpPr>
        <p:cNvPr id="98" name=""/>
        <p:cNvGrpSpPr/>
        <p:nvPr/>
      </p:nvGrpSpPr>
      <p:grpSpPr>
        <a:xfrm>
          <a:off x="0" y="0"/>
          <a:ext cx="0" cy="0"/>
          <a:chOff x="0" y="0"/>
          <a:chExt cx="0" cy="0"/>
        </a:xfrm>
      </p:grpSpPr>
      <p:sp>
        <p:nvSpPr>
          <p:cNvPr id="1048697" name="Title 1"/>
          <p:cNvSpPr>
            <a:spLocks noGrp="1"/>
          </p:cNvSpPr>
          <p:nvPr>
            <p:ph type="title"/>
          </p:nvPr>
        </p:nvSpPr>
        <p:spPr>
          <a:xfrm>
            <a:off x="722313" y="4406900"/>
            <a:ext cx="7772400" cy="1362075"/>
          </a:xfrm>
        </p:spPr>
        <p:txBody>
          <a:bodyPr anchor="t"/>
          <a:lstStyle>
            <a:lvl1pPr algn="l">
              <a:defRPr b="1" cap="all" sz="4000"/>
            </a:lvl1pPr>
          </a:lstStyle>
          <a:p>
            <a:r>
              <a:rPr lang="en-US" smtClean="0"/>
              <a:t>Click to edit Master title style</a:t>
            </a:r>
            <a:endParaRPr lang="en-US"/>
          </a:p>
        </p:txBody>
      </p:sp>
      <p:sp>
        <p:nvSpPr>
          <p:cNvPr id="1048698" name="Text Placeholder 2"/>
          <p:cNvSpPr>
            <a:spLocks noGrp="1"/>
          </p:cNvSpPr>
          <p:nvPr>
            <p:ph type="body" idx="1"/>
          </p:nvPr>
        </p:nvSpPr>
        <p:spPr>
          <a:xfrm>
            <a:off x="722313" y="2906713"/>
            <a:ext cx="7772400" cy="1500187"/>
          </a:xfrm>
        </p:spPr>
        <p:txBody>
          <a:bodyPr anchor="b"/>
          <a:lstStyle>
            <a:lvl1pPr indent="0" marL="0">
              <a:buNone/>
              <a:defRPr sz="2000">
                <a:solidFill>
                  <a:schemeClr val="tx1">
                    <a:tint val="75000"/>
                  </a:schemeClr>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smtClean="0"/>
              <a:t>Click to edit Master text styles</a:t>
            </a:r>
          </a:p>
        </p:txBody>
      </p:sp>
      <p:sp>
        <p:nvSpPr>
          <p:cNvPr id="1048699" name="Date Placeholder 3"/>
          <p:cNvSpPr>
            <a:spLocks noGrp="1"/>
          </p:cNvSpPr>
          <p:nvPr>
            <p:ph type="dt" sz="half" idx="10"/>
          </p:nvPr>
        </p:nvSpPr>
        <p:spPr/>
        <p:txBody>
          <a:bodyPr/>
          <a:p>
            <a:fld id="{92A65D1E-5EE8-49C1-BACA-B01EC598695B}" type="datetimeFigureOut">
              <a:rPr lang="en-US" smtClean="0"/>
              <a:t>4/1/2019</a:t>
            </a:fld>
            <a:endParaRPr lang="en-US"/>
          </a:p>
        </p:txBody>
      </p:sp>
      <p:sp>
        <p:nvSpPr>
          <p:cNvPr id="1048700" name="Footer Placeholder 4"/>
          <p:cNvSpPr>
            <a:spLocks noGrp="1"/>
          </p:cNvSpPr>
          <p:nvPr>
            <p:ph type="ftr" sz="quarter" idx="11"/>
          </p:nvPr>
        </p:nvSpPr>
        <p:spPr/>
        <p:txBody>
          <a:bodyPr/>
          <a:p>
            <a:endParaRPr lang="en-US"/>
          </a:p>
        </p:txBody>
      </p:sp>
      <p:sp>
        <p:nvSpPr>
          <p:cNvPr id="1048701" name="Slide Number Placeholder 5"/>
          <p:cNvSpPr>
            <a:spLocks noGrp="1"/>
          </p:cNvSpPr>
          <p:nvPr>
            <p:ph type="sldNum" sz="quarter" idx="12"/>
          </p:nvPr>
        </p:nvSpPr>
        <p:spPr/>
        <p:txBody>
          <a:bodyPr/>
          <a:p>
            <a:fld id="{20F23789-31EE-44E9-97CF-B964A0A858E9}"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99" name=""/>
        <p:cNvGrpSpPr/>
        <p:nvPr/>
      </p:nvGrpSpPr>
      <p:grpSpPr>
        <a:xfrm>
          <a:off x="0" y="0"/>
          <a:ext cx="0" cy="0"/>
          <a:chOff x="0" y="0"/>
          <a:chExt cx="0" cy="0"/>
        </a:xfrm>
      </p:grpSpPr>
      <p:sp>
        <p:nvSpPr>
          <p:cNvPr id="1048702" name="Title 1"/>
          <p:cNvSpPr>
            <a:spLocks noGrp="1"/>
          </p:cNvSpPr>
          <p:nvPr>
            <p:ph type="title"/>
          </p:nvPr>
        </p:nvSpPr>
        <p:spPr/>
        <p:txBody>
          <a:bodyPr/>
          <a:p>
            <a:r>
              <a:rPr lang="en-US" smtClean="0"/>
              <a:t>Click to edit Master title style</a:t>
            </a:r>
            <a:endParaRPr lang="en-US"/>
          </a:p>
        </p:txBody>
      </p:sp>
      <p:sp>
        <p:nvSpPr>
          <p:cNvPr id="104870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70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705" name="Date Placeholder 4"/>
          <p:cNvSpPr>
            <a:spLocks noGrp="1"/>
          </p:cNvSpPr>
          <p:nvPr>
            <p:ph type="dt" sz="half" idx="10"/>
          </p:nvPr>
        </p:nvSpPr>
        <p:spPr/>
        <p:txBody>
          <a:bodyPr/>
          <a:p>
            <a:fld id="{92A65D1E-5EE8-49C1-BACA-B01EC598695B}" type="datetimeFigureOut">
              <a:rPr lang="en-US" smtClean="0"/>
              <a:t>4/1/2019</a:t>
            </a:fld>
            <a:endParaRPr lang="en-US"/>
          </a:p>
        </p:txBody>
      </p:sp>
      <p:sp>
        <p:nvSpPr>
          <p:cNvPr id="1048706" name="Footer Placeholder 5"/>
          <p:cNvSpPr>
            <a:spLocks noGrp="1"/>
          </p:cNvSpPr>
          <p:nvPr>
            <p:ph type="ftr" sz="quarter" idx="11"/>
          </p:nvPr>
        </p:nvSpPr>
        <p:spPr/>
        <p:txBody>
          <a:bodyPr/>
          <a:p>
            <a:endParaRPr lang="en-US"/>
          </a:p>
        </p:txBody>
      </p:sp>
      <p:sp>
        <p:nvSpPr>
          <p:cNvPr id="1048707" name="Slide Number Placeholder 6"/>
          <p:cNvSpPr>
            <a:spLocks noGrp="1"/>
          </p:cNvSpPr>
          <p:nvPr>
            <p:ph type="sldNum" sz="quarter" idx="12"/>
          </p:nvPr>
        </p:nvSpPr>
        <p:spPr/>
        <p:txBody>
          <a:bodyPr/>
          <a:p>
            <a:fld id="{20F23789-31EE-44E9-97CF-B964A0A858E9}"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100" name=""/>
        <p:cNvGrpSpPr/>
        <p:nvPr/>
      </p:nvGrpSpPr>
      <p:grpSpPr>
        <a:xfrm>
          <a:off x="0" y="0"/>
          <a:ext cx="0" cy="0"/>
          <a:chOff x="0" y="0"/>
          <a:chExt cx="0" cy="0"/>
        </a:xfrm>
      </p:grpSpPr>
      <p:sp>
        <p:nvSpPr>
          <p:cNvPr id="1048708" name="Title 1"/>
          <p:cNvSpPr>
            <a:spLocks noGrp="1"/>
          </p:cNvSpPr>
          <p:nvPr>
            <p:ph type="title"/>
          </p:nvPr>
        </p:nvSpPr>
        <p:spPr/>
        <p:txBody>
          <a:bodyPr/>
          <a:p>
            <a:r>
              <a:rPr lang="en-US" smtClean="0"/>
              <a:t>Click to edit Master title style</a:t>
            </a:r>
            <a:endParaRPr lang="en-US"/>
          </a:p>
        </p:txBody>
      </p:sp>
      <p:sp>
        <p:nvSpPr>
          <p:cNvPr id="1048709" name="Text Placeholder 2"/>
          <p:cNvSpPr>
            <a:spLocks noGrp="1"/>
          </p:cNvSpPr>
          <p:nvPr>
            <p:ph type="body" idx="1"/>
          </p:nvPr>
        </p:nvSpPr>
        <p:spPr>
          <a:xfrm>
            <a:off x="457200" y="1535113"/>
            <a:ext cx="4040188" cy="639762"/>
          </a:xfrm>
        </p:spPr>
        <p:txBody>
          <a:bodyPr anchor="b">
            <a:normAutofit fontScale="95833" lnSpcReduction="20000"/>
          </a:bodyPr>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smtClean="0"/>
              <a:t>Click to edit Master text styles</a:t>
            </a:r>
          </a:p>
        </p:txBody>
      </p:sp>
      <p:sp>
        <p:nvSpPr>
          <p:cNvPr id="1048710"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711" name="Text Placeholder 4"/>
          <p:cNvSpPr>
            <a:spLocks noGrp="1"/>
          </p:cNvSpPr>
          <p:nvPr>
            <p:ph type="body" sz="quarter" idx="3"/>
          </p:nvPr>
        </p:nvSpPr>
        <p:spPr>
          <a:xfrm>
            <a:off x="4645025" y="1535113"/>
            <a:ext cx="4041775" cy="639762"/>
          </a:xfrm>
        </p:spPr>
        <p:txBody>
          <a:bodyPr anchor="b">
            <a:normAutofit fontScale="95833" lnSpcReduction="20000"/>
          </a:bodyPr>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smtClean="0"/>
              <a:t>Click to edit Master text styles</a:t>
            </a:r>
          </a:p>
        </p:txBody>
      </p:sp>
      <p:sp>
        <p:nvSpPr>
          <p:cNvPr id="1048712"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713" name="Date Placeholder 6"/>
          <p:cNvSpPr>
            <a:spLocks noGrp="1"/>
          </p:cNvSpPr>
          <p:nvPr>
            <p:ph type="dt" sz="half" idx="10"/>
          </p:nvPr>
        </p:nvSpPr>
        <p:spPr/>
        <p:txBody>
          <a:bodyPr/>
          <a:p>
            <a:fld id="{92A65D1E-5EE8-49C1-BACA-B01EC598695B}" type="datetimeFigureOut">
              <a:rPr lang="en-US" smtClean="0"/>
              <a:t>4/1/2019</a:t>
            </a:fld>
            <a:endParaRPr lang="en-US"/>
          </a:p>
        </p:txBody>
      </p:sp>
      <p:sp>
        <p:nvSpPr>
          <p:cNvPr id="1048714" name="Footer Placeholder 7"/>
          <p:cNvSpPr>
            <a:spLocks noGrp="1"/>
          </p:cNvSpPr>
          <p:nvPr>
            <p:ph type="ftr" sz="quarter" idx="11"/>
          </p:nvPr>
        </p:nvSpPr>
        <p:spPr/>
        <p:txBody>
          <a:bodyPr/>
          <a:p>
            <a:endParaRPr lang="en-US"/>
          </a:p>
        </p:txBody>
      </p:sp>
      <p:sp>
        <p:nvSpPr>
          <p:cNvPr id="1048715" name="Slide Number Placeholder 8"/>
          <p:cNvSpPr>
            <a:spLocks noGrp="1"/>
          </p:cNvSpPr>
          <p:nvPr>
            <p:ph type="sldNum" sz="quarter" idx="12"/>
          </p:nvPr>
        </p:nvSpPr>
        <p:spPr/>
        <p:txBody>
          <a:bodyPr/>
          <a:p>
            <a:fld id="{20F23789-31EE-44E9-97CF-B964A0A858E9}"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94" name=""/>
        <p:cNvGrpSpPr/>
        <p:nvPr/>
      </p:nvGrpSpPr>
      <p:grpSpPr>
        <a:xfrm>
          <a:off x="0" y="0"/>
          <a:ext cx="0" cy="0"/>
          <a:chOff x="0" y="0"/>
          <a:chExt cx="0" cy="0"/>
        </a:xfrm>
      </p:grpSpPr>
      <p:sp>
        <p:nvSpPr>
          <p:cNvPr id="1048677" name="Title 1"/>
          <p:cNvSpPr>
            <a:spLocks noGrp="1"/>
          </p:cNvSpPr>
          <p:nvPr>
            <p:ph type="title"/>
          </p:nvPr>
        </p:nvSpPr>
        <p:spPr/>
        <p:txBody>
          <a:bodyPr/>
          <a:p>
            <a:r>
              <a:rPr lang="en-US" smtClean="0"/>
              <a:t>Click to edit Master title style</a:t>
            </a:r>
            <a:endParaRPr lang="en-US"/>
          </a:p>
        </p:txBody>
      </p:sp>
      <p:sp>
        <p:nvSpPr>
          <p:cNvPr id="1048678" name="Date Placeholder 2"/>
          <p:cNvSpPr>
            <a:spLocks noGrp="1"/>
          </p:cNvSpPr>
          <p:nvPr>
            <p:ph type="dt" sz="half" idx="10"/>
          </p:nvPr>
        </p:nvSpPr>
        <p:spPr/>
        <p:txBody>
          <a:bodyPr/>
          <a:p>
            <a:fld id="{92A65D1E-5EE8-49C1-BACA-B01EC598695B}" type="datetimeFigureOut">
              <a:rPr lang="en-US" smtClean="0"/>
              <a:t>4/1/2019</a:t>
            </a:fld>
            <a:endParaRPr lang="en-US"/>
          </a:p>
        </p:txBody>
      </p:sp>
      <p:sp>
        <p:nvSpPr>
          <p:cNvPr id="1048679" name="Footer Placeholder 3"/>
          <p:cNvSpPr>
            <a:spLocks noGrp="1"/>
          </p:cNvSpPr>
          <p:nvPr>
            <p:ph type="ftr" sz="quarter" idx="11"/>
          </p:nvPr>
        </p:nvSpPr>
        <p:spPr/>
        <p:txBody>
          <a:bodyPr/>
          <a:p>
            <a:endParaRPr lang="en-US"/>
          </a:p>
        </p:txBody>
      </p:sp>
      <p:sp>
        <p:nvSpPr>
          <p:cNvPr id="1048680" name="Slide Number Placeholder 4"/>
          <p:cNvSpPr>
            <a:spLocks noGrp="1"/>
          </p:cNvSpPr>
          <p:nvPr>
            <p:ph type="sldNum" sz="quarter" idx="12"/>
          </p:nvPr>
        </p:nvSpPr>
        <p:spPr/>
        <p:txBody>
          <a:bodyPr/>
          <a:p>
            <a:fld id="{20F23789-31EE-44E9-97CF-B964A0A858E9}"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101" name=""/>
        <p:cNvGrpSpPr/>
        <p:nvPr/>
      </p:nvGrpSpPr>
      <p:grpSpPr>
        <a:xfrm>
          <a:off x="0" y="0"/>
          <a:ext cx="0" cy="0"/>
          <a:chOff x="0" y="0"/>
          <a:chExt cx="0" cy="0"/>
        </a:xfrm>
      </p:grpSpPr>
      <p:sp>
        <p:nvSpPr>
          <p:cNvPr id="1048716" name="Date Placeholder 1"/>
          <p:cNvSpPr>
            <a:spLocks noGrp="1"/>
          </p:cNvSpPr>
          <p:nvPr>
            <p:ph type="dt" sz="half" idx="10"/>
          </p:nvPr>
        </p:nvSpPr>
        <p:spPr/>
        <p:txBody>
          <a:bodyPr/>
          <a:p>
            <a:fld id="{92A65D1E-5EE8-49C1-BACA-B01EC598695B}" type="datetimeFigureOut">
              <a:rPr lang="en-US" smtClean="0"/>
              <a:t>4/1/2019</a:t>
            </a:fld>
            <a:endParaRPr lang="en-US"/>
          </a:p>
        </p:txBody>
      </p:sp>
      <p:sp>
        <p:nvSpPr>
          <p:cNvPr id="1048717" name="Footer Placeholder 2"/>
          <p:cNvSpPr>
            <a:spLocks noGrp="1"/>
          </p:cNvSpPr>
          <p:nvPr>
            <p:ph type="ftr" sz="quarter" idx="11"/>
          </p:nvPr>
        </p:nvSpPr>
        <p:spPr/>
        <p:txBody>
          <a:bodyPr/>
          <a:p>
            <a:endParaRPr lang="en-US"/>
          </a:p>
        </p:txBody>
      </p:sp>
      <p:sp>
        <p:nvSpPr>
          <p:cNvPr id="1048718" name="Slide Number Placeholder 3"/>
          <p:cNvSpPr>
            <a:spLocks noGrp="1"/>
          </p:cNvSpPr>
          <p:nvPr>
            <p:ph type="sldNum" sz="quarter" idx="12"/>
          </p:nvPr>
        </p:nvSpPr>
        <p:spPr/>
        <p:txBody>
          <a:bodyPr/>
          <a:p>
            <a:fld id="{20F23789-31EE-44E9-97CF-B964A0A858E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Content with Caption">
    <p:spTree>
      <p:nvGrpSpPr>
        <p:cNvPr id="102" name=""/>
        <p:cNvGrpSpPr/>
        <p:nvPr/>
      </p:nvGrpSpPr>
      <p:grpSpPr>
        <a:xfrm>
          <a:off x="0" y="0"/>
          <a:ext cx="0" cy="0"/>
          <a:chOff x="0" y="0"/>
          <a:chExt cx="0" cy="0"/>
        </a:xfrm>
      </p:grpSpPr>
      <p:sp>
        <p:nvSpPr>
          <p:cNvPr id="1048719" name="Title 1"/>
          <p:cNvSpPr>
            <a:spLocks noGrp="1"/>
          </p:cNvSpPr>
          <p:nvPr>
            <p:ph type="title"/>
          </p:nvPr>
        </p:nvSpPr>
        <p:spPr>
          <a:xfrm>
            <a:off x="457200" y="273050"/>
            <a:ext cx="3008313" cy="1162050"/>
          </a:xfrm>
        </p:spPr>
        <p:txBody>
          <a:bodyPr anchor="b"/>
          <a:lstStyle>
            <a:lvl1pPr algn="l">
              <a:defRPr b="1" sz="2000"/>
            </a:lvl1pPr>
          </a:lstStyle>
          <a:p>
            <a:r>
              <a:rPr lang="en-US" smtClean="0"/>
              <a:t>Click to edit Master title style</a:t>
            </a:r>
            <a:endParaRPr lang="en-US"/>
          </a:p>
        </p:txBody>
      </p:sp>
      <p:sp>
        <p:nvSpPr>
          <p:cNvPr id="1048720"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721" name="Text Placeholder 3"/>
          <p:cNvSpPr>
            <a:spLocks noGrp="1"/>
          </p:cNvSpPr>
          <p:nvPr>
            <p:ph type="body" sz="half" idx="2"/>
          </p:nvPr>
        </p:nvSpPr>
        <p:spPr>
          <a:xfrm>
            <a:off x="457200" y="1435100"/>
            <a:ext cx="3008313" cy="4691063"/>
          </a:xfrm>
        </p:spPr>
        <p:txBody>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smtClean="0"/>
              <a:t>Click to edit Master text styles</a:t>
            </a:r>
          </a:p>
        </p:txBody>
      </p:sp>
      <p:sp>
        <p:nvSpPr>
          <p:cNvPr id="1048722" name="Date Placeholder 4"/>
          <p:cNvSpPr>
            <a:spLocks noGrp="1"/>
          </p:cNvSpPr>
          <p:nvPr>
            <p:ph type="dt" sz="half" idx="10"/>
          </p:nvPr>
        </p:nvSpPr>
        <p:spPr/>
        <p:txBody>
          <a:bodyPr/>
          <a:p>
            <a:fld id="{92A65D1E-5EE8-49C1-BACA-B01EC598695B}" type="datetimeFigureOut">
              <a:rPr lang="en-US" smtClean="0"/>
              <a:t>4/1/2019</a:t>
            </a:fld>
            <a:endParaRPr lang="en-US"/>
          </a:p>
        </p:txBody>
      </p:sp>
      <p:sp>
        <p:nvSpPr>
          <p:cNvPr id="1048723" name="Footer Placeholder 5"/>
          <p:cNvSpPr>
            <a:spLocks noGrp="1"/>
          </p:cNvSpPr>
          <p:nvPr>
            <p:ph type="ftr" sz="quarter" idx="11"/>
          </p:nvPr>
        </p:nvSpPr>
        <p:spPr/>
        <p:txBody>
          <a:bodyPr/>
          <a:p>
            <a:endParaRPr lang="en-US"/>
          </a:p>
        </p:txBody>
      </p:sp>
      <p:sp>
        <p:nvSpPr>
          <p:cNvPr id="1048724" name="Slide Number Placeholder 6"/>
          <p:cNvSpPr>
            <a:spLocks noGrp="1"/>
          </p:cNvSpPr>
          <p:nvPr>
            <p:ph type="sldNum" sz="quarter" idx="12"/>
          </p:nvPr>
        </p:nvSpPr>
        <p:spPr/>
        <p:txBody>
          <a:bodyPr/>
          <a:p>
            <a:fld id="{20F23789-31EE-44E9-97CF-B964A0A858E9}"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Picture with Caption">
    <p:spTree>
      <p:nvGrpSpPr>
        <p:cNvPr id="96" name=""/>
        <p:cNvGrpSpPr/>
        <p:nvPr/>
      </p:nvGrpSpPr>
      <p:grpSpPr>
        <a:xfrm>
          <a:off x="0" y="0"/>
          <a:ext cx="0" cy="0"/>
          <a:chOff x="0" y="0"/>
          <a:chExt cx="0" cy="0"/>
        </a:xfrm>
      </p:grpSpPr>
      <p:sp>
        <p:nvSpPr>
          <p:cNvPr id="1048686" name="Title 1"/>
          <p:cNvSpPr>
            <a:spLocks noGrp="1"/>
          </p:cNvSpPr>
          <p:nvPr>
            <p:ph type="title"/>
          </p:nvPr>
        </p:nvSpPr>
        <p:spPr>
          <a:xfrm>
            <a:off x="1792288" y="4800600"/>
            <a:ext cx="5486400" cy="566738"/>
          </a:xfrm>
        </p:spPr>
        <p:txBody>
          <a:bodyPr anchor="b"/>
          <a:lstStyle>
            <a:lvl1pPr algn="l">
              <a:defRPr b="1" sz="2000"/>
            </a:lvl1pPr>
          </a:lstStyle>
          <a:p>
            <a:r>
              <a:rPr lang="en-US" smtClean="0"/>
              <a:t>Click to edit Master title style</a:t>
            </a:r>
            <a:endParaRPr lang="en-US"/>
          </a:p>
        </p:txBody>
      </p:sp>
      <p:sp>
        <p:nvSpPr>
          <p:cNvPr id="1048687" name="Picture Placeholder 2"/>
          <p:cNvSpPr>
            <a:spLocks noGrp="1"/>
          </p:cNvSpPr>
          <p:nvPr>
            <p:ph type="pic" idx="1"/>
          </p:nvPr>
        </p:nvSpPr>
        <p:spPr>
          <a:xfrm>
            <a:off x="1792288" y="612775"/>
            <a:ext cx="5486400" cy="4114800"/>
          </a:xfrm>
        </p:spPr>
        <p:txBody>
          <a:bodyPr/>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endParaRPr lang="en-US"/>
          </a:p>
        </p:txBody>
      </p:sp>
      <p:sp>
        <p:nvSpPr>
          <p:cNvPr id="1048688" name="Text Placeholder 3"/>
          <p:cNvSpPr>
            <a:spLocks noGrp="1"/>
          </p:cNvSpPr>
          <p:nvPr>
            <p:ph type="body" sz="half" idx="2"/>
          </p:nvPr>
        </p:nvSpPr>
        <p:spPr>
          <a:xfrm>
            <a:off x="1792288" y="5367338"/>
            <a:ext cx="5486400" cy="804862"/>
          </a:xfrm>
        </p:spPr>
        <p:txBody>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smtClean="0"/>
              <a:t>Click to edit Master text styles</a:t>
            </a:r>
          </a:p>
        </p:txBody>
      </p:sp>
      <p:sp>
        <p:nvSpPr>
          <p:cNvPr id="1048689" name="Date Placeholder 4"/>
          <p:cNvSpPr>
            <a:spLocks noGrp="1"/>
          </p:cNvSpPr>
          <p:nvPr>
            <p:ph type="dt" sz="half" idx="10"/>
          </p:nvPr>
        </p:nvSpPr>
        <p:spPr/>
        <p:txBody>
          <a:bodyPr/>
          <a:p>
            <a:fld id="{92A65D1E-5EE8-49C1-BACA-B01EC598695B}" type="datetimeFigureOut">
              <a:rPr lang="en-US" smtClean="0"/>
              <a:t>4/1/2019</a:t>
            </a:fld>
            <a:endParaRPr lang="en-US"/>
          </a:p>
        </p:txBody>
      </p:sp>
      <p:sp>
        <p:nvSpPr>
          <p:cNvPr id="1048690" name="Footer Placeholder 5"/>
          <p:cNvSpPr>
            <a:spLocks noGrp="1"/>
          </p:cNvSpPr>
          <p:nvPr>
            <p:ph type="ftr" sz="quarter" idx="11"/>
          </p:nvPr>
        </p:nvSpPr>
        <p:spPr/>
        <p:txBody>
          <a:bodyPr/>
          <a:p>
            <a:endParaRPr lang="en-US"/>
          </a:p>
        </p:txBody>
      </p:sp>
      <p:sp>
        <p:nvSpPr>
          <p:cNvPr id="1048691" name="Slide Number Placeholder 6"/>
          <p:cNvSpPr>
            <a:spLocks noGrp="1"/>
          </p:cNvSpPr>
          <p:nvPr>
            <p:ph type="sldNum" sz="quarter" idx="12"/>
          </p:nvPr>
        </p:nvSpPr>
        <p:spPr/>
        <p:txBody>
          <a:bodyPr/>
          <a:p>
            <a:fld id="{20F23789-31EE-44E9-97CF-B964A0A858E9}"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97" name=""/>
        <p:cNvGrpSpPr/>
        <p:nvPr/>
      </p:nvGrpSpPr>
      <p:grpSpPr>
        <a:xfrm>
          <a:off x="0" y="0"/>
          <a:ext cx="0" cy="0"/>
          <a:chOff x="0" y="0"/>
          <a:chExt cx="0" cy="0"/>
        </a:xfrm>
      </p:grpSpPr>
      <p:sp>
        <p:nvSpPr>
          <p:cNvPr id="1048692" name="Title 1"/>
          <p:cNvSpPr>
            <a:spLocks noGrp="1"/>
          </p:cNvSpPr>
          <p:nvPr>
            <p:ph type="title"/>
          </p:nvPr>
        </p:nvSpPr>
        <p:spPr/>
        <p:txBody>
          <a:bodyPr/>
          <a:p>
            <a:r>
              <a:rPr lang="en-US" smtClean="0"/>
              <a:t>Click to edit Master title style</a:t>
            </a:r>
            <a:endParaRPr lang="en-US"/>
          </a:p>
        </p:txBody>
      </p:sp>
      <p:sp>
        <p:nvSpPr>
          <p:cNvPr id="1048693" name="Vertical Text Placeholder 2"/>
          <p:cNvSpPr>
            <a:spLocks noGrp="1"/>
          </p:cNvSpPr>
          <p:nvPr>
            <p:ph type="body" orient="vert" idx="1"/>
          </p:nvPr>
        </p:nvSpPr>
        <p:spPr/>
        <p:txBody>
          <a:bodyPr vert="eaVert"/>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94" name="Date Placeholder 3"/>
          <p:cNvSpPr>
            <a:spLocks noGrp="1"/>
          </p:cNvSpPr>
          <p:nvPr>
            <p:ph type="dt" sz="half" idx="10"/>
          </p:nvPr>
        </p:nvSpPr>
        <p:spPr/>
        <p:txBody>
          <a:bodyPr/>
          <a:p>
            <a:fld id="{92A65D1E-5EE8-49C1-BACA-B01EC598695B}" type="datetimeFigureOut">
              <a:rPr lang="en-US" smtClean="0"/>
              <a:t>4/1/2019</a:t>
            </a:fld>
            <a:endParaRPr lang="en-US"/>
          </a:p>
        </p:txBody>
      </p:sp>
      <p:sp>
        <p:nvSpPr>
          <p:cNvPr id="1048695" name="Footer Placeholder 4"/>
          <p:cNvSpPr>
            <a:spLocks noGrp="1"/>
          </p:cNvSpPr>
          <p:nvPr>
            <p:ph type="ftr" sz="quarter" idx="11"/>
          </p:nvPr>
        </p:nvSpPr>
        <p:spPr/>
        <p:txBody>
          <a:bodyPr/>
          <a:p>
            <a:endParaRPr lang="en-US"/>
          </a:p>
        </p:txBody>
      </p:sp>
      <p:sp>
        <p:nvSpPr>
          <p:cNvPr id="1048696" name="Slide Number Placeholder 5"/>
          <p:cNvSpPr>
            <a:spLocks noGrp="1"/>
          </p:cNvSpPr>
          <p:nvPr>
            <p:ph type="sldNum" sz="quarter" idx="12"/>
          </p:nvPr>
        </p:nvSpPr>
        <p:spPr/>
        <p:txBody>
          <a:bodyPr/>
          <a:p>
            <a:fld id="{20F23789-31EE-44E9-97CF-B964A0A858E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95" name=""/>
        <p:cNvGrpSpPr/>
        <p:nvPr/>
      </p:nvGrpSpPr>
      <p:grpSpPr>
        <a:xfrm>
          <a:off x="0" y="0"/>
          <a:ext cx="0" cy="0"/>
          <a:chOff x="0" y="0"/>
          <a:chExt cx="0" cy="0"/>
        </a:xfrm>
      </p:grpSpPr>
      <p:sp>
        <p:nvSpPr>
          <p:cNvPr id="1048681" name="Vertical Title 1"/>
          <p:cNvSpPr>
            <a:spLocks noGrp="1"/>
          </p:cNvSpPr>
          <p:nvPr>
            <p:ph type="title" orient="vert"/>
          </p:nvPr>
        </p:nvSpPr>
        <p:spPr>
          <a:xfrm>
            <a:off x="6629400" y="274638"/>
            <a:ext cx="2057400" cy="5851525"/>
          </a:xfrm>
        </p:spPr>
        <p:txBody>
          <a:bodyPr vert="eaVert"/>
          <a:p>
            <a:r>
              <a:rPr lang="en-US" smtClean="0"/>
              <a:t>Click to edit Master title style</a:t>
            </a:r>
            <a:endParaRPr lang="en-US"/>
          </a:p>
        </p:txBody>
      </p:sp>
      <p:sp>
        <p:nvSpPr>
          <p:cNvPr id="1048682" name="Vertical Text Placeholder 2"/>
          <p:cNvSpPr>
            <a:spLocks noGrp="1"/>
          </p:cNvSpPr>
          <p:nvPr>
            <p:ph type="body" orient="vert" idx="1"/>
          </p:nvPr>
        </p:nvSpPr>
        <p:spPr>
          <a:xfrm>
            <a:off x="457200" y="274638"/>
            <a:ext cx="6019800" cy="5851525"/>
          </a:xfrm>
        </p:spPr>
        <p:txBody>
          <a:bodyPr vert="eaVert"/>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83" name="Date Placeholder 3"/>
          <p:cNvSpPr>
            <a:spLocks noGrp="1"/>
          </p:cNvSpPr>
          <p:nvPr>
            <p:ph type="dt" sz="half" idx="10"/>
          </p:nvPr>
        </p:nvSpPr>
        <p:spPr/>
        <p:txBody>
          <a:bodyPr/>
          <a:p>
            <a:fld id="{92A65D1E-5EE8-49C1-BACA-B01EC598695B}" type="datetimeFigureOut">
              <a:rPr lang="en-US" smtClean="0"/>
              <a:t>4/1/2019</a:t>
            </a:fld>
            <a:endParaRPr lang="en-US"/>
          </a:p>
        </p:txBody>
      </p:sp>
      <p:sp>
        <p:nvSpPr>
          <p:cNvPr id="1048684" name="Footer Placeholder 4"/>
          <p:cNvSpPr>
            <a:spLocks noGrp="1"/>
          </p:cNvSpPr>
          <p:nvPr>
            <p:ph type="ftr" sz="quarter" idx="11"/>
          </p:nvPr>
        </p:nvSpPr>
        <p:spPr/>
        <p:txBody>
          <a:bodyPr/>
          <a:p>
            <a:endParaRPr lang="en-US"/>
          </a:p>
        </p:txBody>
      </p:sp>
      <p:sp>
        <p:nvSpPr>
          <p:cNvPr id="1048685" name="Slide Number Placeholder 5"/>
          <p:cNvSpPr>
            <a:spLocks noGrp="1"/>
          </p:cNvSpPr>
          <p:nvPr>
            <p:ph type="sldNum" sz="quarter" idx="12"/>
          </p:nvPr>
        </p:nvSpPr>
        <p:spPr/>
        <p:txBody>
          <a:bodyPr/>
          <a:p>
            <a:fld id="{20F23789-31EE-44E9-97CF-B964A0A858E9}"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2" name=""/>
        <p:cNvGrpSpPr/>
        <p:nvPr/>
      </p:nvGrpSpPr>
      <p:grpSpPr>
        <a:xfrm>
          <a:off x="0" y="0"/>
          <a:ext cx="0" cy="0"/>
          <a:chOff x="0" y="0"/>
          <a:chExt cx="0" cy="0"/>
        </a:xfrm>
      </p:grpSpPr>
      <p:sp>
        <p:nvSpPr>
          <p:cNvPr id="1048576" name="Title Placeholder 1"/>
          <p:cNvSpPr>
            <a:spLocks noGrp="1"/>
          </p:cNvSpPr>
          <p:nvPr>
            <p:ph type="title"/>
          </p:nvPr>
        </p:nvSpPr>
        <p:spPr>
          <a:xfrm>
            <a:off x="457200" y="274638"/>
            <a:ext cx="8229600" cy="1143000"/>
          </a:xfrm>
          <a:prstGeom prst="rect"/>
        </p:spPr>
        <p:txBody>
          <a:bodyPr anchor="ctr" bIns="45720" lIns="91440" rIns="91440" rtlCol="0" tIns="45720" vert="horz">
            <a:normAutofit/>
          </a:bodyPr>
          <a:p>
            <a:r>
              <a:rPr lang="en-US" smtClean="0"/>
              <a:t>Click to edit Master title style</a:t>
            </a:r>
            <a:endParaRPr lang="en-US"/>
          </a:p>
        </p:txBody>
      </p:sp>
      <p:sp>
        <p:nvSpPr>
          <p:cNvPr id="1048577" name="Text Placeholder 2"/>
          <p:cNvSpPr>
            <a:spLocks noGrp="1"/>
          </p:cNvSpPr>
          <p:nvPr>
            <p:ph type="body" idx="1"/>
          </p:nvPr>
        </p:nvSpPr>
        <p:spPr>
          <a:xfrm>
            <a:off x="457200" y="1600200"/>
            <a:ext cx="8229600" cy="4525963"/>
          </a:xfrm>
          <a:prstGeom prst="rect"/>
        </p:spPr>
        <p:txBody>
          <a:bodyPr bIns="45720" lIns="91440" rIns="91440" rtlCol="0" tIns="45720" vert="horz">
            <a:normAutofit/>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578" name="Date Placeholder 3"/>
          <p:cNvSpPr>
            <a:spLocks noGrp="1"/>
          </p:cNvSpPr>
          <p:nvPr>
            <p:ph type="dt" sz="half" idx="2"/>
          </p:nvPr>
        </p:nvSpPr>
        <p:spPr>
          <a:xfrm>
            <a:off x="457200" y="6356350"/>
            <a:ext cx="2133600" cy="365125"/>
          </a:xfrm>
          <a:prstGeom prst="rect"/>
        </p:spPr>
        <p:txBody>
          <a:bodyPr anchor="ctr" bIns="45720" lIns="91440" rIns="91440" rtlCol="0" tIns="45720" vert="horz"/>
          <a:lstStyle>
            <a:lvl1pPr algn="l">
              <a:defRPr sz="1200">
                <a:solidFill>
                  <a:schemeClr val="tx1">
                    <a:tint val="75000"/>
                  </a:schemeClr>
                </a:solidFill>
              </a:defRPr>
            </a:lvl1pPr>
          </a:lstStyle>
          <a:p>
            <a:fld id="{92A65D1E-5EE8-49C1-BACA-B01EC598695B}" type="datetimeFigureOut">
              <a:rPr lang="en-US" smtClean="0"/>
              <a:t>4/1/2019</a:t>
            </a:fld>
            <a:endParaRPr lang="en-US"/>
          </a:p>
        </p:txBody>
      </p:sp>
      <p:sp>
        <p:nvSpPr>
          <p:cNvPr id="1048579" name="Footer Placeholder 4"/>
          <p:cNvSpPr>
            <a:spLocks noGrp="1"/>
          </p:cNvSpPr>
          <p:nvPr>
            <p:ph type="ftr" sz="quarter" idx="3"/>
          </p:nvPr>
        </p:nvSpPr>
        <p:spPr>
          <a:xfrm>
            <a:off x="3124200" y="6356350"/>
            <a:ext cx="2895600" cy="365125"/>
          </a:xfrm>
          <a:prstGeom prst="rect"/>
        </p:spPr>
        <p:txBody>
          <a:bodyPr anchor="ctr" bIns="45720" lIns="91440" rIns="91440" rtlCol="0" tIns="45720" vert="horz"/>
          <a:lstStyle>
            <a:lvl1pPr algn="ctr">
              <a:defRPr sz="1200">
                <a:solidFill>
                  <a:schemeClr val="tx1">
                    <a:tint val="75000"/>
                  </a:schemeClr>
                </a:solidFill>
              </a:defRPr>
            </a:lvl1pPr>
          </a:lstStyle>
          <a:p>
            <a:endParaRPr lang="en-US"/>
          </a:p>
        </p:txBody>
      </p:sp>
      <p:sp>
        <p:nvSpPr>
          <p:cNvPr id="1048580" name="Slide Number Placeholder 5"/>
          <p:cNvSpPr>
            <a:spLocks noGrp="1"/>
          </p:cNvSpPr>
          <p:nvPr>
            <p:ph type="sldNum" sz="quarter" idx="4"/>
          </p:nvPr>
        </p:nvSpPr>
        <p:spPr>
          <a:xfrm>
            <a:off x="6553200" y="6356350"/>
            <a:ext cx="2133600" cy="365125"/>
          </a:xfrm>
          <a:prstGeom prst="rect"/>
        </p:spPr>
        <p:txBody>
          <a:bodyPr anchor="ctr" bIns="45720" lIns="91440" rIns="91440" rtlCol="0" tIns="45720" vert="horz"/>
          <a:lstStyle>
            <a:lvl1pPr algn="r">
              <a:defRPr sz="1200">
                <a:solidFill>
                  <a:schemeClr val="tx1">
                    <a:tint val="75000"/>
                  </a:schemeClr>
                </a:solidFill>
              </a:defRPr>
            </a:lvl1pPr>
          </a:lstStyle>
          <a:p>
            <a:fld id="{20F23789-31EE-44E9-97CF-B964A0A858E9}" type="slidenum">
              <a:rPr lang="en-US" smtClean="0"/>
              <a:t>‹#›</a:t>
            </a:fld>
            <a:endParaRPr lang="en-US"/>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eaLnBrk="1" hangingPunct="1" latinLnBrk="0" rtl="0">
        <a:spcBef>
          <a:spcPct val="0"/>
        </a:spcBef>
        <a:buNone/>
        <a:defRPr sz="4400" kern="1200">
          <a:solidFill>
            <a:schemeClr val="tx1"/>
          </a:solidFill>
          <a:latin typeface="+mj-lt"/>
          <a:ea typeface="+mj-ea"/>
          <a:cs typeface="+mj-cs"/>
        </a:defRPr>
      </a:lvl1pPr>
    </p:titleStyle>
    <p:bodyStyle>
      <a:lvl1pPr algn="l" defTabSz="914400" eaLnBrk="1" hangingPunct="1" indent="-342900" latinLnBrk="0" marL="342900" rtl="0">
        <a:spcBef>
          <a:spcPct val="20000"/>
        </a:spcBef>
        <a:buFont typeface="Arial" pitchFamily="34" charset="0"/>
        <a:buChar char="•"/>
        <a:defRPr sz="3200" kern="1200">
          <a:solidFill>
            <a:schemeClr val="tx1"/>
          </a:solidFill>
          <a:latin typeface="+mn-lt"/>
          <a:ea typeface="+mn-ea"/>
          <a:cs typeface="+mn-cs"/>
        </a:defRPr>
      </a:lvl1pPr>
      <a:lvl2pPr algn="l" defTabSz="914400" eaLnBrk="1" hangingPunct="1" indent="-285750" latinLnBrk="0" marL="742950" rtl="0">
        <a:spcBef>
          <a:spcPct val="20000"/>
        </a:spcBef>
        <a:buFont typeface="Arial" pitchFamily="34" charset="0"/>
        <a:buChar char="–"/>
        <a:defRPr sz="2800" kern="1200">
          <a:solidFill>
            <a:schemeClr val="tx1"/>
          </a:solidFill>
          <a:latin typeface="+mn-lt"/>
          <a:ea typeface="+mn-ea"/>
          <a:cs typeface="+mn-cs"/>
        </a:defRPr>
      </a:lvl2pPr>
      <a:lvl3pPr algn="l" defTabSz="914400" eaLnBrk="1" hangingPunct="1" indent="-228600" latinLnBrk="0" marL="1143000" rtl="0">
        <a:spcBef>
          <a:spcPct val="20000"/>
        </a:spcBef>
        <a:buFont typeface="Arial" pitchFamily="34" charset="0"/>
        <a:buChar char="•"/>
        <a:defRPr sz="2400" kern="1200">
          <a:solidFill>
            <a:schemeClr val="tx1"/>
          </a:solidFill>
          <a:latin typeface="+mn-lt"/>
          <a:ea typeface="+mn-ea"/>
          <a:cs typeface="+mn-cs"/>
        </a:defRPr>
      </a:lvl3pPr>
      <a:lvl4pPr algn="l" defTabSz="914400" eaLnBrk="1" hangingPunct="1" indent="-228600" latinLnBrk="0" marL="1600200" rtl="0">
        <a:spcBef>
          <a:spcPct val="20000"/>
        </a:spcBef>
        <a:buFont typeface="Arial" pitchFamily="34" charset="0"/>
        <a:buChar char="–"/>
        <a:defRPr sz="2000" kern="1200">
          <a:solidFill>
            <a:schemeClr val="tx1"/>
          </a:solidFill>
          <a:latin typeface="+mn-lt"/>
          <a:ea typeface="+mn-ea"/>
          <a:cs typeface="+mn-cs"/>
        </a:defRPr>
      </a:lvl4pPr>
      <a:lvl5pPr algn="l" defTabSz="914400" eaLnBrk="1" hangingPunct="1" indent="-228600" latinLnBrk="0" marL="2057400" rtl="0">
        <a:spcBef>
          <a:spcPct val="20000"/>
        </a:spcBef>
        <a:buFont typeface="Arial" pitchFamily="34" charset="0"/>
        <a:buChar char="»"/>
        <a:defRPr sz="2000" kern="1200">
          <a:solidFill>
            <a:schemeClr val="tx1"/>
          </a:solidFill>
          <a:latin typeface="+mn-lt"/>
          <a:ea typeface="+mn-ea"/>
          <a:cs typeface="+mn-cs"/>
        </a:defRPr>
      </a:lvl5pPr>
      <a:lvl6pPr algn="l" defTabSz="914400" eaLnBrk="1" hangingPunct="1" indent="-228600" latinLnBrk="0" marL="2514600" rtl="0">
        <a:spcBef>
          <a:spcPct val="20000"/>
        </a:spcBef>
        <a:buFont typeface="Arial" pitchFamily="34" charset="0"/>
        <a:buChar char="•"/>
        <a:defRPr sz="2000" kern="1200">
          <a:solidFill>
            <a:schemeClr val="tx1"/>
          </a:solidFill>
          <a:latin typeface="+mn-lt"/>
          <a:ea typeface="+mn-ea"/>
          <a:cs typeface="+mn-cs"/>
        </a:defRPr>
      </a:lvl6pPr>
      <a:lvl7pPr algn="l" defTabSz="914400" eaLnBrk="1" hangingPunct="1" indent="-228600" latinLnBrk="0" marL="2971800" rtl="0">
        <a:spcBef>
          <a:spcPct val="20000"/>
        </a:spcBef>
        <a:buFont typeface="Arial" pitchFamily="34" charset="0"/>
        <a:buChar char="•"/>
        <a:defRPr sz="2000" kern="1200">
          <a:solidFill>
            <a:schemeClr val="tx1"/>
          </a:solidFill>
          <a:latin typeface="+mn-lt"/>
          <a:ea typeface="+mn-ea"/>
          <a:cs typeface="+mn-cs"/>
        </a:defRPr>
      </a:lvl7pPr>
      <a:lvl8pPr algn="l" defTabSz="914400" eaLnBrk="1" hangingPunct="1" indent="-228600" latinLnBrk="0" marL="3429000" rtl="0">
        <a:spcBef>
          <a:spcPct val="20000"/>
        </a:spcBef>
        <a:buFont typeface="Arial" pitchFamily="34" charset="0"/>
        <a:buChar char="•"/>
        <a:defRPr sz="2000" kern="1200">
          <a:solidFill>
            <a:schemeClr val="tx1"/>
          </a:solidFill>
          <a:latin typeface="+mn-lt"/>
          <a:ea typeface="+mn-ea"/>
          <a:cs typeface="+mn-cs"/>
        </a:defRPr>
      </a:lvl8pPr>
      <a:lvl9pPr algn="l" defTabSz="914400" eaLnBrk="1" hangingPunct="1" indent="-228600" latinLnBrk="0" marL="3886200" rtl="0">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image" Target="../media/image2.jpeg"/><Relationship Id="rId2"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image" Target="../media/image3.jpeg"/><Relationship Id="rId2"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image" Target="../media/image5.png"/><Relationship Id="rId2"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5" name=""/>
        <p:cNvGrpSpPr/>
        <p:nvPr/>
      </p:nvGrpSpPr>
      <p:grpSpPr>
        <a:xfrm>
          <a:off x="0" y="0"/>
          <a:ext cx="0" cy="0"/>
          <a:chOff x="0" y="0"/>
          <a:chExt cx="0" cy="0"/>
        </a:xfrm>
      </p:grpSpPr>
      <p:sp>
        <p:nvSpPr>
          <p:cNvPr id="1048586" name="Title 1"/>
          <p:cNvSpPr>
            <a:spLocks noGrp="1"/>
          </p:cNvSpPr>
          <p:nvPr>
            <p:ph type="ctrTitle"/>
          </p:nvPr>
        </p:nvSpPr>
        <p:spPr>
          <a:xfrm>
            <a:off x="533400" y="304800"/>
            <a:ext cx="7772400" cy="1470025"/>
          </a:xfrm>
          <a:blipFill>
            <a:blip xmlns:r="http://schemas.openxmlformats.org/officeDocument/2006/relationships" r:embed="rId1"/>
            <a:tile algn="tl" flip="none" sx="100000" sy="100000" tx="0" ty="0"/>
          </a:blipFill>
        </p:spPr>
        <p:txBody>
          <a:bodyPr/>
          <a:p>
            <a:r>
              <a:rPr b="1" dirty="0" lang="en-US" smtClean="0">
                <a:solidFill>
                  <a:srgbClr val="FF0000"/>
                </a:solidFill>
                <a:latin typeface="Algerian" pitchFamily="82" charset="0"/>
              </a:rPr>
              <a:t>MULTIVARIATE ANALYSIS</a:t>
            </a:r>
            <a:endParaRPr b="1" dirty="0" lang="en-US">
              <a:solidFill>
                <a:srgbClr val="FF0000"/>
              </a:solidFill>
              <a:latin typeface="Algerian" pitchFamily="82" charset="0"/>
            </a:endParaRPr>
          </a:p>
        </p:txBody>
      </p:sp>
      <p:sp>
        <p:nvSpPr>
          <p:cNvPr id="1048587" name="Subtitle 2"/>
          <p:cNvSpPr>
            <a:spLocks noGrp="1"/>
          </p:cNvSpPr>
          <p:nvPr>
            <p:ph type="subTitle" idx="1"/>
          </p:nvPr>
        </p:nvSpPr>
        <p:spPr>
          <a:xfrm>
            <a:off x="304800" y="1828800"/>
            <a:ext cx="8534400" cy="4800600"/>
          </a:xfrm>
          <a:solidFill>
            <a:schemeClr val="accent5">
              <a:lumMod val="40000"/>
              <a:lumOff val="60000"/>
            </a:schemeClr>
          </a:solidFill>
        </p:spPr>
        <p:txBody>
          <a:bodyPr/>
          <a:p>
            <a:pPr algn="l"/>
            <a:endParaRPr b="1" dirty="0" lang="en-US" smtClean="0">
              <a:solidFill>
                <a:schemeClr val="accent6">
                  <a:lumMod val="75000"/>
                </a:schemeClr>
              </a:solidFill>
              <a:latin typeface="Algerian" pitchFamily="82" charset="0"/>
            </a:endParaRPr>
          </a:p>
          <a:p>
            <a:pPr algn="l"/>
            <a:r>
              <a:rPr lang="en-US"/>
              <a:t> </a:t>
            </a:r>
            <a:r>
              <a:rPr lang="en-US"/>
              <a:t>P</a:t>
            </a:r>
            <a:r>
              <a:rPr lang="en-US"/>
              <a:t>r</a:t>
            </a:r>
            <a:r>
              <a:rPr lang="en-US"/>
              <a:t>e</a:t>
            </a:r>
            <a:r>
              <a:rPr lang="en-US"/>
              <a:t>s</a:t>
            </a:r>
            <a:r>
              <a:rPr lang="en-US"/>
              <a:t>e</a:t>
            </a:r>
            <a:r>
              <a:rPr lang="en-US"/>
              <a:t>n</a:t>
            </a:r>
            <a:r>
              <a:rPr lang="en-US"/>
              <a:t>t</a:t>
            </a:r>
            <a:r>
              <a:rPr lang="en-US"/>
              <a:t>e</a:t>
            </a:r>
            <a:r>
              <a:rPr lang="en-US"/>
              <a:t>d</a:t>
            </a:r>
            <a:r>
              <a:rPr lang="en-US"/>
              <a:t> </a:t>
            </a:r>
            <a:r>
              <a:rPr lang="en-US"/>
              <a:t>b</a:t>
            </a:r>
            <a:r>
              <a:rPr lang="en-US"/>
              <a:t>y</a:t>
            </a:r>
            <a:r>
              <a:rPr lang="en-US"/>
              <a:t>:</a:t>
            </a:r>
            <a:r>
              <a:rPr lang="en-US"/>
              <a:t>Amandeep</a:t>
            </a:r>
            <a:r>
              <a:rPr lang="en-US"/>
              <a:t> </a:t>
            </a:r>
            <a:r>
              <a:rPr lang="en-US"/>
              <a:t>Kaur </a:t>
            </a:r>
            <a:r>
              <a:rPr lang="en-US"/>
              <a:t>Cheema </a:t>
            </a:r>
            <a:endParaRPr altLang="en-US" lang="zh-CN"/>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5" name=""/>
        <p:cNvGrpSpPr/>
        <p:nvPr/>
      </p:nvGrpSpPr>
      <p:grpSpPr>
        <a:xfrm>
          <a:off x="0" y="0"/>
          <a:ext cx="0" cy="0"/>
          <a:chOff x="0" y="0"/>
          <a:chExt cx="0" cy="0"/>
        </a:xfrm>
      </p:grpSpPr>
      <p:sp>
        <p:nvSpPr>
          <p:cNvPr id="1048593" name="Title 8"/>
          <p:cNvSpPr>
            <a:spLocks noGrp="1"/>
          </p:cNvSpPr>
          <p:nvPr>
            <p:ph type="title"/>
          </p:nvPr>
        </p:nvSpPr>
        <p:spPr>
          <a:solidFill>
            <a:schemeClr val="bg2">
              <a:lumMod val="50000"/>
            </a:schemeClr>
          </a:solidFill>
        </p:spPr>
        <p:txBody>
          <a:bodyPr>
            <a:normAutofit/>
          </a:bodyPr>
          <a:p>
            <a:r>
              <a:rPr b="1" dirty="0" sz="5400" i="1" lang="en-US"/>
              <a:t>CONTENTS</a:t>
            </a:r>
          </a:p>
        </p:txBody>
      </p:sp>
      <p:sp>
        <p:nvSpPr>
          <p:cNvPr id="1048594" name="Content Placeholder 7"/>
          <p:cNvSpPr>
            <a:spLocks noGrp="1"/>
          </p:cNvSpPr>
          <p:nvPr>
            <p:ph idx="1"/>
          </p:nvPr>
        </p:nvSpPr>
        <p:spPr>
          <a:xfrm>
            <a:off x="457200" y="1600200"/>
            <a:ext cx="8229600" cy="5029200"/>
          </a:xfrm>
          <a:solidFill>
            <a:schemeClr val="accent1">
              <a:lumMod val="20000"/>
              <a:lumOff val="80000"/>
            </a:schemeClr>
          </a:solidFill>
        </p:spPr>
        <p:txBody>
          <a:bodyPr/>
          <a:p>
            <a:r>
              <a:rPr b="1" dirty="0" i="1" lang="en-US" smtClean="0"/>
              <a:t>INTRODUCTION</a:t>
            </a:r>
          </a:p>
          <a:p>
            <a:r>
              <a:rPr b="1" dirty="0" i="1" lang="en-US" smtClean="0"/>
              <a:t>MEANING</a:t>
            </a:r>
          </a:p>
          <a:p>
            <a:r>
              <a:rPr b="1" dirty="0" i="1" lang="en-US" smtClean="0"/>
              <a:t>FEATURES                                             </a:t>
            </a:r>
          </a:p>
          <a:p>
            <a:r>
              <a:rPr b="1" dirty="0" i="1" lang="en-US" smtClean="0"/>
              <a:t>IMPORTANT TERMS</a:t>
            </a:r>
          </a:p>
          <a:p>
            <a:r>
              <a:rPr b="1" dirty="0" i="1" lang="en-US" smtClean="0"/>
              <a:t>CLASSIFICATION OF MUTIVARIATE TECHNIQUES</a:t>
            </a:r>
          </a:p>
          <a:p>
            <a:r>
              <a:rPr b="1" dirty="0" i="1" lang="en-US" smtClean="0"/>
              <a:t>DEPENDENCE METHOD</a:t>
            </a:r>
            <a:endParaRPr b="1" dirty="0" i="1"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56" name=""/>
        <p:cNvGrpSpPr/>
        <p:nvPr/>
      </p:nvGrpSpPr>
      <p:grpSpPr>
        <a:xfrm>
          <a:off x="0" y="0"/>
          <a:ext cx="0" cy="0"/>
          <a:chOff x="0" y="0"/>
          <a:chExt cx="0" cy="0"/>
        </a:xfrm>
      </p:grpSpPr>
      <p:sp>
        <p:nvSpPr>
          <p:cNvPr id="1048595" name="Title 1"/>
          <p:cNvSpPr>
            <a:spLocks noGrp="1"/>
          </p:cNvSpPr>
          <p:nvPr>
            <p:ph type="title"/>
          </p:nvPr>
        </p:nvSpPr>
        <p:spPr>
          <a:solidFill>
            <a:schemeClr val="accent5">
              <a:lumMod val="40000"/>
              <a:lumOff val="60000"/>
            </a:schemeClr>
          </a:solidFill>
          <a:effectLst>
            <a:glow rad="228600">
              <a:schemeClr val="accent2">
                <a:satMod val="175000"/>
                <a:alpha val="40000"/>
              </a:schemeClr>
            </a:glow>
          </a:effectLst>
        </p:spPr>
        <p:txBody>
          <a:bodyPr>
            <a:noAutofit/>
          </a:bodyPr>
          <a:p>
            <a:r>
              <a:rPr b="1" dirty="0" sz="8000" i="1" lang="en-US" smtClean="0">
                <a:solidFill>
                  <a:schemeClr val="accent2">
                    <a:lumMod val="50000"/>
                  </a:schemeClr>
                </a:solidFill>
                <a:latin typeface="Algerian" pitchFamily="82" charset="0"/>
              </a:rPr>
              <a:t>INTRODUCTION</a:t>
            </a:r>
            <a:endParaRPr b="1" dirty="0" sz="8000" i="1" lang="en-US">
              <a:solidFill>
                <a:schemeClr val="accent2">
                  <a:lumMod val="50000"/>
                </a:schemeClr>
              </a:solidFill>
              <a:latin typeface="Algerian" pitchFamily="82" charset="0"/>
            </a:endParaRPr>
          </a:p>
        </p:txBody>
      </p:sp>
      <p:sp>
        <p:nvSpPr>
          <p:cNvPr id="1048596" name="Content Placeholder 2"/>
          <p:cNvSpPr>
            <a:spLocks noGrp="1"/>
          </p:cNvSpPr>
          <p:nvPr>
            <p:ph idx="1"/>
          </p:nvPr>
        </p:nvSpPr>
        <p:spPr>
          <a:xfrm>
            <a:off x="304800" y="1600200"/>
            <a:ext cx="8229600" cy="5181600"/>
          </a:xfrm>
          <a:solidFill>
            <a:schemeClr val="accent6">
              <a:lumMod val="20000"/>
              <a:lumOff val="80000"/>
            </a:schemeClr>
          </a:solidFill>
        </p:spPr>
        <p:txBody>
          <a:bodyPr>
            <a:normAutofit/>
          </a:bodyPr>
          <a:p>
            <a:pPr indent="0" marL="0">
              <a:buNone/>
            </a:pPr>
            <a:r>
              <a:rPr b="1" dirty="0" lang="en-US" smtClean="0">
                <a:solidFill>
                  <a:schemeClr val="accent4">
                    <a:lumMod val="75000"/>
                  </a:schemeClr>
                </a:solidFill>
              </a:rPr>
              <a:t>The real environment is characterised by highly complex relation between variables. </a:t>
            </a:r>
            <a:r>
              <a:rPr b="1" dirty="0" lang="en-US" u="sng" smtClean="0">
                <a:solidFill>
                  <a:srgbClr val="FF0000"/>
                </a:solidFill>
              </a:rPr>
              <a:t>Univariate techniques  or bivariate techniques </a:t>
            </a:r>
            <a:r>
              <a:rPr b="1" dirty="0" lang="en-US" u="sng" smtClean="0">
                <a:solidFill>
                  <a:schemeClr val="accent4">
                    <a:lumMod val="75000"/>
                  </a:schemeClr>
                </a:solidFill>
              </a:rPr>
              <a:t>analyze a single variable or two variables respectively on a sample of observation.</a:t>
            </a:r>
            <a:r>
              <a:rPr b="1" dirty="0" lang="en-US" smtClean="0">
                <a:solidFill>
                  <a:schemeClr val="accent4">
                    <a:lumMod val="75000"/>
                  </a:schemeClr>
                </a:solidFill>
              </a:rPr>
              <a:t> However when </a:t>
            </a:r>
            <a:r>
              <a:rPr b="1" dirty="0" lang="en-US" u="sng" smtClean="0">
                <a:solidFill>
                  <a:srgbClr val="FF0000"/>
                </a:solidFill>
              </a:rPr>
              <a:t>three or more variables </a:t>
            </a:r>
            <a:r>
              <a:rPr b="1" dirty="0" lang="en-US" smtClean="0">
                <a:solidFill>
                  <a:schemeClr val="accent4">
                    <a:lumMod val="75000"/>
                  </a:schemeClr>
                </a:solidFill>
              </a:rPr>
              <a:t>are to be analyzed simultaneously then the techniques applied in such a situation are called </a:t>
            </a:r>
            <a:r>
              <a:rPr b="1" dirty="0" lang="en-US" smtClean="0">
                <a:solidFill>
                  <a:srgbClr val="FF0000"/>
                </a:solidFill>
              </a:rPr>
              <a:t>multivariate techniques</a:t>
            </a:r>
            <a:r>
              <a:rPr b="1" dirty="0" lang="en-US" smtClean="0">
                <a:solidFill>
                  <a:schemeClr val="accent4">
                    <a:lumMod val="75000"/>
                  </a:schemeClr>
                </a:solidFill>
              </a:rPr>
              <a:t>. The multivariate analysis techniques are being used freely in all fields to analyze social, psychological ,agricultural and business data.</a:t>
            </a:r>
            <a:endParaRPr b="1" dirty="0" lang="en-US">
              <a:solidFill>
                <a:schemeClr val="accent4">
                  <a:lumMod val="75000"/>
                </a:schemeClr>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597" name="Title 1"/>
          <p:cNvSpPr>
            <a:spLocks noGrp="1"/>
          </p:cNvSpPr>
          <p:nvPr>
            <p:ph type="title"/>
          </p:nvPr>
        </p:nvSpPr>
        <p:spPr>
          <a:solidFill>
            <a:schemeClr val="accent6">
              <a:lumMod val="60000"/>
              <a:lumOff val="40000"/>
            </a:schemeClr>
          </a:solidFill>
          <a:effectLst>
            <a:glow rad="228600">
              <a:schemeClr val="accent4">
                <a:satMod val="175000"/>
                <a:alpha val="40000"/>
              </a:schemeClr>
            </a:glow>
          </a:effectLst>
        </p:spPr>
        <p:txBody>
          <a:bodyPr>
            <a:noAutofit/>
          </a:bodyPr>
          <a:p>
            <a:r>
              <a:rPr b="1" dirty="0" sz="8000" lang="en-US" smtClean="0">
                <a:latin typeface="Algerian" pitchFamily="82" charset="0"/>
              </a:rPr>
              <a:t>MEANING</a:t>
            </a:r>
            <a:endParaRPr b="1" dirty="0" sz="8000" lang="en-US">
              <a:latin typeface="Algerian" pitchFamily="82" charset="0"/>
            </a:endParaRPr>
          </a:p>
        </p:txBody>
      </p:sp>
      <p:sp>
        <p:nvSpPr>
          <p:cNvPr id="1048598" name="Content Placeholder 2"/>
          <p:cNvSpPr>
            <a:spLocks noGrp="1"/>
          </p:cNvSpPr>
          <p:nvPr>
            <p:ph idx="1"/>
          </p:nvPr>
        </p:nvSpPr>
        <p:spPr>
          <a:solidFill>
            <a:schemeClr val="accent2">
              <a:lumMod val="20000"/>
              <a:lumOff val="80000"/>
            </a:schemeClr>
          </a:solidFill>
        </p:spPr>
        <p:txBody>
          <a:bodyPr>
            <a:normAutofit/>
          </a:bodyPr>
          <a:p>
            <a:pPr indent="0" marL="0">
              <a:buNone/>
            </a:pPr>
            <a:r>
              <a:rPr b="1" dirty="0" i="1" lang="en-US" smtClean="0">
                <a:solidFill>
                  <a:srgbClr val="FF0000"/>
                </a:solidFill>
              </a:rPr>
              <a:t>Multivariate techniques have been defined by </a:t>
            </a:r>
            <a:r>
              <a:rPr b="1" dirty="0" i="1" lang="en-US" u="sng"/>
              <a:t>P</a:t>
            </a:r>
            <a:r>
              <a:rPr b="1" dirty="0" i="1" lang="en-US" u="sng" smtClean="0"/>
              <a:t>aul.E.Green as    </a:t>
            </a:r>
          </a:p>
          <a:p>
            <a:pPr indent="0" marL="0">
              <a:buNone/>
            </a:pPr>
            <a:r>
              <a:rPr b="1" dirty="0" i="1" lang="en-US" smtClean="0">
                <a:solidFill>
                  <a:srgbClr val="FF0000"/>
                </a:solidFill>
              </a:rPr>
              <a:t>“A collection of procedures for analyzing the association between two or more sets of measurements that were made on each object in one or more samples of objects. If only two sets of measurements are involved the data typically are referred to as bivariate .”</a:t>
            </a:r>
            <a:endParaRPr b="1" dirty="0" i="1" lang="en-US">
              <a:solidFill>
                <a:srgbClr val="FF0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58" name=""/>
        <p:cNvGrpSpPr/>
        <p:nvPr/>
      </p:nvGrpSpPr>
      <p:grpSpPr>
        <a:xfrm>
          <a:off x="0" y="0"/>
          <a:ext cx="0" cy="0"/>
          <a:chOff x="0" y="0"/>
          <a:chExt cx="0" cy="0"/>
        </a:xfrm>
      </p:grpSpPr>
      <p:sp>
        <p:nvSpPr>
          <p:cNvPr id="1048599" name="Content Placeholder 2"/>
          <p:cNvSpPr>
            <a:spLocks noGrp="1"/>
          </p:cNvSpPr>
          <p:nvPr>
            <p:ph idx="1"/>
          </p:nvPr>
        </p:nvSpPr>
        <p:spPr/>
        <p:txBody>
          <a:bodyPr>
            <a:normAutofit/>
          </a:bodyPr>
          <a:p>
            <a:r>
              <a:rPr dirty="0" sz="4400" lang="en-US" smtClean="0">
                <a:solidFill>
                  <a:srgbClr val="FF0000"/>
                </a:solidFill>
                <a:latin typeface="Aharoni" pitchFamily="2" charset="-79"/>
                <a:cs typeface="Aharoni" pitchFamily="2" charset="-79"/>
              </a:rPr>
              <a:t>Multivariate analysis crystallize the large volume of data into smaller and meaningful scores that convey all the information.</a:t>
            </a:r>
            <a:endParaRPr dirty="0" sz="4400" lang="en-US">
              <a:solidFill>
                <a:srgbClr val="FF0000"/>
              </a:solidFill>
              <a:latin typeface="Aharoni" pitchFamily="2" charset="-79"/>
              <a:cs typeface="Aharoni" pitchFamily="2" charset="-79"/>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59" name=""/>
        <p:cNvGrpSpPr/>
        <p:nvPr/>
      </p:nvGrpSpPr>
      <p:grpSpPr>
        <a:xfrm>
          <a:off x="0" y="0"/>
          <a:ext cx="0" cy="0"/>
          <a:chOff x="0" y="0"/>
          <a:chExt cx="0" cy="0"/>
        </a:xfrm>
      </p:grpSpPr>
      <p:sp>
        <p:nvSpPr>
          <p:cNvPr id="1048600" name="Title 1"/>
          <p:cNvSpPr>
            <a:spLocks noGrp="1"/>
          </p:cNvSpPr>
          <p:nvPr>
            <p:ph type="title"/>
          </p:nvPr>
        </p:nvSpPr>
        <p:spPr>
          <a:xfrm>
            <a:off x="457200" y="0"/>
            <a:ext cx="8229600" cy="1600200"/>
          </a:xfrm>
          <a:blipFill>
            <a:blip xmlns:r="http://schemas.openxmlformats.org/officeDocument/2006/relationships" r:embed="rId1"/>
            <a:tile algn="tl" flip="none" sx="100000" sy="100000" tx="0" ty="0"/>
          </a:blipFill>
        </p:spPr>
        <p:txBody>
          <a:bodyPr>
            <a:noAutofit/>
          </a:bodyPr>
          <a:p>
            <a:r>
              <a:rPr b="1" dirty="0" sz="5400" i="1" lang="en-US" smtClean="0">
                <a:solidFill>
                  <a:srgbClr val="9966FF"/>
                </a:solidFill>
                <a:latin typeface="Arial Narrow" pitchFamily="34" charset="0"/>
              </a:rPr>
              <a:t>Features of  Multivariate Techniques</a:t>
            </a:r>
            <a:endParaRPr b="1" dirty="0" sz="5400" i="1" lang="en-US">
              <a:solidFill>
                <a:srgbClr val="9966FF"/>
              </a:solidFill>
              <a:latin typeface="Arial Narrow" pitchFamily="34" charset="0"/>
            </a:endParaRPr>
          </a:p>
        </p:txBody>
      </p:sp>
      <p:sp>
        <p:nvSpPr>
          <p:cNvPr id="1048601" name="Content Placeholder 2"/>
          <p:cNvSpPr>
            <a:spLocks noGrp="1"/>
          </p:cNvSpPr>
          <p:nvPr>
            <p:ph idx="1"/>
          </p:nvPr>
        </p:nvSpPr>
        <p:spPr>
          <a:xfrm>
            <a:off x="328246" y="1600200"/>
            <a:ext cx="8358554" cy="5070231"/>
          </a:xfrm>
          <a:solidFill>
            <a:schemeClr val="accent1">
              <a:lumMod val="40000"/>
              <a:lumOff val="60000"/>
            </a:schemeClr>
          </a:solidFill>
        </p:spPr>
        <p:txBody>
          <a:bodyPr>
            <a:normAutofit/>
          </a:bodyPr>
          <a:p>
            <a:pPr algn="just">
              <a:buFont typeface="Wingdings" pitchFamily="2" charset="2"/>
              <a:buChar char="Ø"/>
            </a:pPr>
            <a:r>
              <a:rPr b="1" dirty="0" lang="en-US" smtClean="0"/>
              <a:t>These techniques are empirical in nature. They analyses complex data collected from real life situation</a:t>
            </a:r>
          </a:p>
          <a:p>
            <a:pPr algn="just">
              <a:buFont typeface="Wingdings" pitchFamily="2" charset="2"/>
              <a:buChar char="Ø"/>
            </a:pPr>
            <a:r>
              <a:rPr b="1" dirty="0" lang="en-US" smtClean="0"/>
              <a:t>Multivariate techniques crystallize large volume of data into smaller and more meaningful scores that convey all the relevant information.</a:t>
            </a:r>
          </a:p>
          <a:p>
            <a:pPr algn="just">
              <a:buFont typeface="Wingdings" pitchFamily="2" charset="2"/>
              <a:buChar char="Ø"/>
            </a:pPr>
            <a:r>
              <a:rPr b="1" dirty="0" lang="en-US" smtClean="0"/>
              <a:t>Thirdly  multivariate techniques involve complex calculations. Due to this reason multivariate techniques use computer facilities for calculation purposes.  </a:t>
            </a:r>
          </a:p>
          <a:p>
            <a:pPr algn="just">
              <a:buFont typeface="Wingdings" pitchFamily="2" charset="2"/>
              <a:buChar char="ü"/>
            </a:pPr>
            <a:endParaRPr b="1" dirty="0"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60" name=""/>
        <p:cNvGrpSpPr/>
        <p:nvPr/>
      </p:nvGrpSpPr>
      <p:grpSpPr>
        <a:xfrm>
          <a:off x="0" y="0"/>
          <a:ext cx="0" cy="0"/>
          <a:chOff x="0" y="0"/>
          <a:chExt cx="0" cy="0"/>
        </a:xfrm>
      </p:grpSpPr>
      <p:sp>
        <p:nvSpPr>
          <p:cNvPr id="1048602" name="Title 1"/>
          <p:cNvSpPr>
            <a:spLocks noGrp="1"/>
          </p:cNvSpPr>
          <p:nvPr>
            <p:ph type="title"/>
          </p:nvPr>
        </p:nvSpPr>
        <p:spPr>
          <a:blipFill>
            <a:blip xmlns:r="http://schemas.openxmlformats.org/officeDocument/2006/relationships" r:embed="rId1"/>
            <a:tile algn="tl" flip="none" sx="100000" sy="100000" tx="0" ty="0"/>
          </a:blipFill>
          <a:effectLst>
            <a:glow rad="228600">
              <a:schemeClr val="accent2">
                <a:satMod val="175000"/>
                <a:alpha val="40000"/>
              </a:schemeClr>
            </a:glow>
          </a:effectLst>
        </p:spPr>
        <p:txBody>
          <a:bodyPr/>
          <a:p>
            <a:r>
              <a:rPr b="1" dirty="0" sz="5400" lang="en-US" smtClean="0">
                <a:solidFill>
                  <a:srgbClr val="7030A0"/>
                </a:solidFill>
                <a:latin typeface="Algerian" pitchFamily="82" charset="0"/>
              </a:rPr>
              <a:t>EXAMPLE</a:t>
            </a:r>
            <a:endParaRPr b="1" dirty="0" lang="en-US">
              <a:solidFill>
                <a:srgbClr val="7030A0"/>
              </a:solidFill>
              <a:latin typeface="Algerian" pitchFamily="82" charset="0"/>
            </a:endParaRPr>
          </a:p>
        </p:txBody>
      </p:sp>
      <p:sp>
        <p:nvSpPr>
          <p:cNvPr id="1048603" name="Content Placeholder 2"/>
          <p:cNvSpPr>
            <a:spLocks noGrp="1"/>
          </p:cNvSpPr>
          <p:nvPr>
            <p:ph idx="1"/>
          </p:nvPr>
        </p:nvSpPr>
        <p:spPr/>
        <p:txBody>
          <a:bodyPr/>
          <a:p>
            <a:pPr indent="0" marL="0">
              <a:buNone/>
            </a:pPr>
            <a:r>
              <a:rPr b="1" dirty="0" lang="en-US" smtClean="0">
                <a:solidFill>
                  <a:schemeClr val="tx2">
                    <a:lumMod val="75000"/>
                  </a:schemeClr>
                </a:solidFill>
              </a:rPr>
              <a:t>In business the decision to allocate budget to promotional campaigns is influenced not just by one single factor i.e</a:t>
            </a:r>
            <a:r>
              <a:rPr b="1" dirty="0" lang="en-US" u="sng" smtClean="0">
                <a:solidFill>
                  <a:schemeClr val="tx2">
                    <a:lumMod val="75000"/>
                  </a:schemeClr>
                </a:solidFill>
              </a:rPr>
              <a:t>. relationship with sales </a:t>
            </a:r>
            <a:r>
              <a:rPr b="1" dirty="0" lang="en-US" smtClean="0">
                <a:solidFill>
                  <a:schemeClr val="tx2">
                    <a:lumMod val="75000"/>
                  </a:schemeClr>
                </a:solidFill>
              </a:rPr>
              <a:t>but other factors </a:t>
            </a:r>
            <a:r>
              <a:rPr b="1" dirty="0" lang="en-US" u="sng" smtClean="0">
                <a:solidFill>
                  <a:schemeClr val="tx2">
                    <a:lumMod val="75000"/>
                  </a:schemeClr>
                </a:solidFill>
              </a:rPr>
              <a:t>like nature of product , stage of product life cycle , </a:t>
            </a:r>
            <a:r>
              <a:rPr b="1" dirty="0" lang="en-US" smtClean="0">
                <a:solidFill>
                  <a:schemeClr val="tx2">
                    <a:lumMod val="75000"/>
                  </a:schemeClr>
                </a:solidFill>
              </a:rPr>
              <a:t>etc. A manager needs to study all these factors not in isolation but as they affect each other.</a:t>
            </a:r>
            <a:endParaRPr b="1" dirty="0" lang="en-US">
              <a:solidFill>
                <a:schemeClr val="tx2">
                  <a:lumMod val="75000"/>
                </a:schemeClr>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61" name=""/>
        <p:cNvGrpSpPr/>
        <p:nvPr/>
      </p:nvGrpSpPr>
      <p:grpSpPr>
        <a:xfrm>
          <a:off x="0" y="0"/>
          <a:ext cx="0" cy="0"/>
          <a:chOff x="0" y="0"/>
          <a:chExt cx="0" cy="0"/>
        </a:xfrm>
      </p:grpSpPr>
      <p:sp>
        <p:nvSpPr>
          <p:cNvPr id="1048604" name="Title 1"/>
          <p:cNvSpPr>
            <a:spLocks noGrp="1"/>
          </p:cNvSpPr>
          <p:nvPr>
            <p:ph type="title"/>
          </p:nvPr>
        </p:nvSpPr>
        <p:spPr/>
        <p:txBody>
          <a:bodyPr>
            <a:normAutofit/>
          </a:bodyPr>
          <a:p>
            <a:r>
              <a:rPr dirty="0" lang="en-US" smtClean="0">
                <a:solidFill>
                  <a:srgbClr val="FF33CC"/>
                </a:solidFill>
                <a:latin typeface="Aharoni" pitchFamily="2" charset="-79"/>
                <a:cs typeface="Aharoni" pitchFamily="2" charset="-79"/>
              </a:rPr>
              <a:t>Variate in Multivariate Analysis</a:t>
            </a:r>
            <a:endParaRPr dirty="0" lang="en-US">
              <a:solidFill>
                <a:srgbClr val="FF33CC"/>
              </a:solidFill>
              <a:latin typeface="Aharoni" pitchFamily="2" charset="-79"/>
              <a:cs typeface="Aharoni" pitchFamily="2" charset="-79"/>
            </a:endParaRPr>
          </a:p>
        </p:txBody>
      </p:sp>
      <p:sp>
        <p:nvSpPr>
          <p:cNvPr id="1048605" name="Content Placeholder 2"/>
          <p:cNvSpPr>
            <a:spLocks noGrp="1"/>
          </p:cNvSpPr>
          <p:nvPr>
            <p:ph idx="1"/>
          </p:nvPr>
        </p:nvSpPr>
        <p:spPr/>
        <p:txBody>
          <a:bodyPr/>
          <a:p>
            <a:r>
              <a:rPr dirty="0" lang="en-US" smtClean="0">
                <a:solidFill>
                  <a:srgbClr val="002060"/>
                </a:solidFill>
                <a:latin typeface="Aharoni" pitchFamily="2" charset="-79"/>
                <a:cs typeface="Aharoni" pitchFamily="2" charset="-79"/>
              </a:rPr>
              <a:t>The </a:t>
            </a:r>
            <a:r>
              <a:rPr dirty="0" lang="en-US" err="1" smtClean="0">
                <a:solidFill>
                  <a:srgbClr val="002060"/>
                </a:solidFill>
                <a:latin typeface="Aharoni" pitchFamily="2" charset="-79"/>
                <a:cs typeface="Aharoni" pitchFamily="2" charset="-79"/>
              </a:rPr>
              <a:t>variate</a:t>
            </a:r>
            <a:r>
              <a:rPr dirty="0" lang="en-US" smtClean="0">
                <a:solidFill>
                  <a:srgbClr val="002060"/>
                </a:solidFill>
                <a:latin typeface="Aharoni" pitchFamily="2" charset="-79"/>
                <a:cs typeface="Aharoni" pitchFamily="2" charset="-79"/>
              </a:rPr>
              <a:t> is the mathematical way in which a set of variables can be represented in one equation. Like</a:t>
            </a:r>
          </a:p>
          <a:p>
            <a:r>
              <a:rPr dirty="0" lang="en-US" err="1" smtClean="0">
                <a:solidFill>
                  <a:srgbClr val="002060"/>
                </a:solidFill>
                <a:latin typeface="Aharoni" pitchFamily="2" charset="-79"/>
                <a:cs typeface="Aharoni" pitchFamily="2" charset="-79"/>
              </a:rPr>
              <a:t>Vk</a:t>
            </a:r>
            <a:r>
              <a:rPr dirty="0" lang="en-US" smtClean="0">
                <a:solidFill>
                  <a:srgbClr val="002060"/>
                </a:solidFill>
                <a:latin typeface="Aharoni" pitchFamily="2" charset="-79"/>
                <a:cs typeface="Aharoni" pitchFamily="2" charset="-79"/>
              </a:rPr>
              <a:t> = f (X1,X2…….</a:t>
            </a:r>
            <a:r>
              <a:rPr dirty="0" lang="en-US" err="1" smtClean="0">
                <a:solidFill>
                  <a:srgbClr val="002060"/>
                </a:solidFill>
                <a:latin typeface="Aharoni" pitchFamily="2" charset="-79"/>
                <a:cs typeface="Aharoni" pitchFamily="2" charset="-79"/>
              </a:rPr>
              <a:t>Xn</a:t>
            </a:r>
            <a:r>
              <a:rPr dirty="0" lang="en-US" smtClean="0">
                <a:solidFill>
                  <a:srgbClr val="002060"/>
                </a:solidFill>
                <a:latin typeface="Aharoni" pitchFamily="2" charset="-79"/>
                <a:cs typeface="Aharoni" pitchFamily="2" charset="-79"/>
              </a:rPr>
              <a:t>)</a:t>
            </a:r>
          </a:p>
          <a:p>
            <a:endParaRPr dirty="0" lang="en-US" smtClean="0">
              <a:solidFill>
                <a:srgbClr val="002060"/>
              </a:solidFill>
              <a:latin typeface="Aharoni" pitchFamily="2" charset="-79"/>
              <a:cs typeface="Aharoni" pitchFamily="2" charset="-79"/>
            </a:endParaRPr>
          </a:p>
          <a:p>
            <a:r>
              <a:rPr dirty="0" lang="en-US" err="1" smtClean="0">
                <a:solidFill>
                  <a:srgbClr val="002060"/>
                </a:solidFill>
                <a:latin typeface="Aharoni" pitchFamily="2" charset="-79"/>
                <a:cs typeface="Aharoni" pitchFamily="2" charset="-79"/>
              </a:rPr>
              <a:t>Vk</a:t>
            </a:r>
            <a:r>
              <a:rPr dirty="0" lang="en-US" smtClean="0">
                <a:solidFill>
                  <a:srgbClr val="002060"/>
                </a:solidFill>
                <a:latin typeface="Aharoni" pitchFamily="2" charset="-79"/>
                <a:cs typeface="Aharoni" pitchFamily="2" charset="-79"/>
              </a:rPr>
              <a:t> = L1X1 +L2X2+L3X3+………</a:t>
            </a:r>
            <a:r>
              <a:rPr dirty="0" lang="en-US" err="1" smtClean="0">
                <a:solidFill>
                  <a:srgbClr val="002060"/>
                </a:solidFill>
                <a:latin typeface="Aharoni" pitchFamily="2" charset="-79"/>
                <a:cs typeface="Aharoni" pitchFamily="2" charset="-79"/>
              </a:rPr>
              <a:t>LnXn</a:t>
            </a:r>
            <a:r>
              <a:rPr dirty="0" lang="en-US" smtClean="0"/>
              <a:t>.</a:t>
            </a:r>
            <a:endParaRPr dirty="0"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62" name=""/>
        <p:cNvGrpSpPr/>
        <p:nvPr/>
      </p:nvGrpSpPr>
      <p:grpSpPr>
        <a:xfrm>
          <a:off x="0" y="0"/>
          <a:ext cx="0" cy="0"/>
          <a:chOff x="0" y="0"/>
          <a:chExt cx="0" cy="0"/>
        </a:xfrm>
      </p:grpSpPr>
      <p:sp>
        <p:nvSpPr>
          <p:cNvPr id="1048606" name="Title 1"/>
          <p:cNvSpPr>
            <a:spLocks noGrp="1"/>
          </p:cNvSpPr>
          <p:nvPr>
            <p:ph type="title"/>
          </p:nvPr>
        </p:nvSpPr>
        <p:spPr>
          <a:xfrm>
            <a:off x="457200" y="0"/>
            <a:ext cx="8229600" cy="1143000"/>
          </a:xfrm>
          <a:solidFill>
            <a:schemeClr val="accent4">
              <a:lumMod val="60000"/>
              <a:lumOff val="40000"/>
            </a:schemeClr>
          </a:solidFill>
          <a:scene3d>
            <a:camera prst="orthographicFront"/>
            <a:lightRig dir="t" rig="threePt"/>
          </a:scene3d>
          <a:sp3d>
            <a:bevelT w="114300" prst="hardEdge"/>
          </a:sp3d>
        </p:spPr>
        <p:txBody>
          <a:bodyPr>
            <a:normAutofit/>
          </a:bodyPr>
          <a:p>
            <a:r>
              <a:rPr b="1" dirty="0" sz="4800" lang="en-US" smtClean="0">
                <a:latin typeface="Algerian" pitchFamily="82" charset="0"/>
              </a:rPr>
              <a:t>IMPORTANT TERMS </a:t>
            </a:r>
            <a:endParaRPr b="1" dirty="0" sz="4800" lang="en-US">
              <a:latin typeface="Algerian" pitchFamily="82" charset="0"/>
            </a:endParaRPr>
          </a:p>
        </p:txBody>
      </p:sp>
      <p:sp>
        <p:nvSpPr>
          <p:cNvPr id="1048607" name="Content Placeholder 2"/>
          <p:cNvSpPr>
            <a:spLocks noGrp="1"/>
          </p:cNvSpPr>
          <p:nvPr>
            <p:ph idx="1"/>
          </p:nvPr>
        </p:nvSpPr>
        <p:spPr>
          <a:xfrm>
            <a:off x="381000" y="1143000"/>
            <a:ext cx="8305800" cy="5638800"/>
          </a:xfrm>
          <a:solidFill>
            <a:schemeClr val="accent4">
              <a:lumMod val="20000"/>
              <a:lumOff val="80000"/>
            </a:schemeClr>
          </a:solidFill>
        </p:spPr>
        <p:txBody>
          <a:bodyPr>
            <a:normAutofit/>
          </a:bodyPr>
          <a:p>
            <a:r>
              <a:rPr b="1" dirty="0" sz="2800" lang="en-US" u="sng" smtClean="0">
                <a:solidFill>
                  <a:schemeClr val="accent6">
                    <a:lumMod val="75000"/>
                  </a:schemeClr>
                </a:solidFill>
              </a:rPr>
              <a:t>Metric data/variables </a:t>
            </a:r>
            <a:r>
              <a:rPr dirty="0" sz="2800" lang="en-US" smtClean="0"/>
              <a:t>:This refers to data or variables measured on an interval or ratio scale.</a:t>
            </a:r>
          </a:p>
          <a:p>
            <a:r>
              <a:rPr b="1" dirty="0" sz="2800" lang="en-US" u="sng" smtClean="0">
                <a:solidFill>
                  <a:srgbClr val="7030A0"/>
                </a:solidFill>
              </a:rPr>
              <a:t>Non metric data/variables </a:t>
            </a:r>
            <a:r>
              <a:rPr b="1" dirty="0" sz="2800" lang="en-US" smtClean="0">
                <a:solidFill>
                  <a:srgbClr val="7030A0"/>
                </a:solidFill>
              </a:rPr>
              <a:t>:</a:t>
            </a:r>
            <a:r>
              <a:rPr dirty="0" sz="2800" lang="en-US" smtClean="0"/>
              <a:t>The data or variables that are nominal or ordinal in scale are called non metric data or variables.</a:t>
            </a:r>
          </a:p>
          <a:p>
            <a:r>
              <a:rPr b="1" dirty="0" sz="2800" lang="en-US" u="sng" smtClean="0">
                <a:solidFill>
                  <a:srgbClr val="FF0000"/>
                </a:solidFill>
              </a:rPr>
              <a:t>Dependence techniques</a:t>
            </a:r>
            <a:r>
              <a:rPr b="1" dirty="0" sz="2800" lang="en-US" smtClean="0">
                <a:solidFill>
                  <a:srgbClr val="FF0000"/>
                </a:solidFill>
              </a:rPr>
              <a:t>: </a:t>
            </a:r>
            <a:r>
              <a:rPr dirty="0" sz="2800" lang="en-US" smtClean="0"/>
              <a:t>These are the techniques that are used in situation where there are </a:t>
            </a:r>
            <a:r>
              <a:rPr dirty="0" sz="2800" lang="en-US" smtClean="0">
                <a:solidFill>
                  <a:srgbClr val="C00000"/>
                </a:solidFill>
              </a:rPr>
              <a:t>one or more variables that are dependent on independent variables</a:t>
            </a:r>
            <a:r>
              <a:rPr dirty="0" sz="2800" lang="en-US" smtClean="0"/>
              <a:t>.</a:t>
            </a:r>
          </a:p>
          <a:p>
            <a:r>
              <a:rPr b="1" dirty="0" sz="2800" lang="en-US" u="sng" smtClean="0">
                <a:solidFill>
                  <a:srgbClr val="0070C0"/>
                </a:solidFill>
              </a:rPr>
              <a:t>Interdependence techniques</a:t>
            </a:r>
            <a:r>
              <a:rPr b="1" dirty="0" sz="2800" lang="en-US" smtClean="0">
                <a:solidFill>
                  <a:srgbClr val="0070C0"/>
                </a:solidFill>
              </a:rPr>
              <a:t>: </a:t>
            </a:r>
            <a:r>
              <a:rPr dirty="0" sz="2800" lang="en-US" smtClean="0"/>
              <a:t>In certain situation the variables cannot be classified as dependent or independent ,rather there exists an interdependent relationship where </a:t>
            </a:r>
            <a:r>
              <a:rPr dirty="0" sz="2800" lang="en-US" smtClean="0">
                <a:solidFill>
                  <a:srgbClr val="FF0000"/>
                </a:solidFill>
              </a:rPr>
              <a:t>each variable is influenced by another and in turn it also influences other variable</a:t>
            </a:r>
          </a:p>
          <a:p>
            <a:pPr indent="-514350" marL="514350">
              <a:buFont typeface="+mj-lt"/>
              <a:buAutoNum type="arabicPeriod"/>
            </a:pPr>
            <a:endParaRPr dirty="0" sz="2800" lang="en-US"/>
          </a:p>
          <a:p>
            <a:pPr indent="0" marL="0">
              <a:buNone/>
            </a:pPr>
            <a:endParaRPr dirty="0" lang="en-US"/>
          </a:p>
          <a:p>
            <a:pPr indent="-514350" marL="514350">
              <a:buFont typeface="+mj-lt"/>
              <a:buAutoNum type="arabicPeriod"/>
            </a:pPr>
            <a:endParaRPr dirty="0" sz="2800" lang="en-US"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63" name=""/>
        <p:cNvGrpSpPr/>
        <p:nvPr/>
      </p:nvGrpSpPr>
      <p:grpSpPr>
        <a:xfrm>
          <a:off x="0" y="0"/>
          <a:ext cx="0" cy="0"/>
          <a:chOff x="0" y="0"/>
          <a:chExt cx="0" cy="0"/>
        </a:xfrm>
      </p:grpSpPr>
      <p:sp>
        <p:nvSpPr>
          <p:cNvPr id="1048608" name="Content Placeholder 2"/>
          <p:cNvSpPr>
            <a:spLocks noChangeAspect="1" noMove="1" noResize="1" noRot="1" noGrp="1" noAdjustHandles="1" noEditPoints="1" noChangeArrowheads="1" noChangeShapeType="1" noTextEdit="1"/>
          </p:cNvSpPr>
          <p:nvPr>
            <p:ph idx="1"/>
          </p:nvPr>
        </p:nvSpPr>
        <p:spPr>
          <a:xfrm>
            <a:off x="304800" y="152400"/>
            <a:ext cx="8382000" cy="6553200"/>
          </a:xfrm>
          <a:blipFill rotWithShape="1">
            <a:blip xmlns:r="http://schemas.openxmlformats.org/officeDocument/2006/relationships" r:embed="rId1"/>
            <a:stretch>
              <a:fillRect l="-1673" t="-2512" r="-2327"/>
            </a:stretch>
          </a:blipFill>
        </p:spPr>
        <p:txBody>
          <a:bodyPr/>
          <a:p>
            <a:r>
              <a:rPr lang="en-US">
                <a:noFill/>
              </a:rPr>
              <a: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64" name=""/>
        <p:cNvGrpSpPr/>
        <p:nvPr/>
      </p:nvGrpSpPr>
      <p:grpSpPr>
        <a:xfrm>
          <a:off x="0" y="0"/>
          <a:ext cx="0" cy="0"/>
          <a:chOff x="0" y="0"/>
          <a:chExt cx="0" cy="0"/>
        </a:xfrm>
      </p:grpSpPr>
      <p:sp>
        <p:nvSpPr>
          <p:cNvPr id="1048609" name="Title 1"/>
          <p:cNvSpPr>
            <a:spLocks noGrp="1"/>
          </p:cNvSpPr>
          <p:nvPr>
            <p:ph type="title"/>
          </p:nvPr>
        </p:nvSpPr>
        <p:spPr/>
        <p:txBody>
          <a:bodyPr>
            <a:normAutofit/>
          </a:bodyPr>
          <a:p>
            <a:r>
              <a:rPr dirty="0" lang="en-US" smtClean="0">
                <a:solidFill>
                  <a:srgbClr val="FF0000"/>
                </a:solidFill>
                <a:latin typeface="Aharoni" pitchFamily="2" charset="-79"/>
                <a:cs typeface="Aharoni" pitchFamily="2" charset="-79"/>
              </a:rPr>
              <a:t>Nominal scale and ordinal scale </a:t>
            </a:r>
            <a:endParaRPr dirty="0" lang="en-US">
              <a:solidFill>
                <a:srgbClr val="FF0000"/>
              </a:solidFill>
              <a:latin typeface="Aharoni" pitchFamily="2" charset="-79"/>
              <a:cs typeface="Aharoni" pitchFamily="2" charset="-79"/>
            </a:endParaRPr>
          </a:p>
        </p:txBody>
      </p:sp>
      <p:sp>
        <p:nvSpPr>
          <p:cNvPr id="1048610" name="Content Placeholder 2"/>
          <p:cNvSpPr>
            <a:spLocks noGrp="1"/>
          </p:cNvSpPr>
          <p:nvPr>
            <p:ph idx="1"/>
          </p:nvPr>
        </p:nvSpPr>
        <p:spPr/>
        <p:txBody>
          <a:bodyPr/>
          <a:p>
            <a:r>
              <a:rPr dirty="0" lang="en-US" smtClean="0">
                <a:latin typeface="Aharoni" pitchFamily="2" charset="-79"/>
                <a:cs typeface="Aharoni" pitchFamily="2" charset="-79"/>
              </a:rPr>
              <a:t>Nominal scale:- </a:t>
            </a:r>
            <a:r>
              <a:rPr dirty="0" lang="en-US" smtClean="0"/>
              <a:t>It is a type of data that is used to label variables without providing any quantitative value. It is simplest form of a scale of measure. Like data is classified on the basis of </a:t>
            </a:r>
          </a:p>
          <a:p>
            <a:r>
              <a:rPr dirty="0" lang="en-US" smtClean="0"/>
              <a:t>Gender. i.e., male or female.</a:t>
            </a:r>
          </a:p>
          <a:p>
            <a:r>
              <a:rPr dirty="0" lang="en-US" smtClean="0"/>
              <a:t>Profession .</a:t>
            </a:r>
          </a:p>
          <a:p>
            <a:r>
              <a:rPr dirty="0" lang="en-US" smtClean="0"/>
              <a:t>Marital status.</a:t>
            </a:r>
            <a:endParaRPr dirty="0"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611" name="Title 1"/>
          <p:cNvSpPr>
            <a:spLocks noGrp="1"/>
          </p:cNvSpPr>
          <p:nvPr>
            <p:ph type="title"/>
          </p:nvPr>
        </p:nvSpPr>
        <p:spPr/>
        <p:txBody>
          <a:bodyPr/>
          <a:p>
            <a:pPr algn="l"/>
            <a:r>
              <a:rPr dirty="0" lang="en-US" smtClean="0">
                <a:latin typeface="Aharoni" pitchFamily="2" charset="-79"/>
                <a:cs typeface="Aharoni" pitchFamily="2" charset="-79"/>
              </a:rPr>
              <a:t>Ordinal scale</a:t>
            </a:r>
            <a:endParaRPr dirty="0" lang="en-US">
              <a:latin typeface="Aharoni" pitchFamily="2" charset="-79"/>
              <a:cs typeface="Aharoni" pitchFamily="2" charset="-79"/>
            </a:endParaRPr>
          </a:p>
        </p:txBody>
      </p:sp>
      <p:sp>
        <p:nvSpPr>
          <p:cNvPr id="1048612" name="Content Placeholder 2"/>
          <p:cNvSpPr>
            <a:spLocks noGrp="1"/>
          </p:cNvSpPr>
          <p:nvPr>
            <p:ph idx="1"/>
          </p:nvPr>
        </p:nvSpPr>
        <p:spPr/>
        <p:txBody>
          <a:bodyPr>
            <a:normAutofit/>
          </a:bodyPr>
          <a:p>
            <a:r>
              <a:rPr dirty="0" lang="en-US" smtClean="0"/>
              <a:t>It is one where the order matters but not the difference between values. It is a categorical, statistical data type where variables have natural, ordered categories and distance between the categories not known.</a:t>
            </a:r>
          </a:p>
          <a:p>
            <a:r>
              <a:rPr dirty="0" lang="en-US" smtClean="0"/>
              <a:t>Like you can classified it on </a:t>
            </a:r>
            <a:r>
              <a:rPr dirty="0" lang="en-US" err="1" smtClean="0"/>
              <a:t>likert</a:t>
            </a:r>
            <a:r>
              <a:rPr dirty="0" lang="en-US" smtClean="0"/>
              <a:t> scale</a:t>
            </a:r>
          </a:p>
          <a:p>
            <a:pPr>
              <a:buNone/>
            </a:pPr>
            <a:r>
              <a:rPr dirty="0" lang="en-US" smtClean="0"/>
              <a:t> ( 1,2,3,4,5)</a:t>
            </a:r>
          </a:p>
          <a:p>
            <a:r>
              <a:rPr dirty="0" lang="en-US" smtClean="0"/>
              <a:t> Very important-1</a:t>
            </a:r>
          </a:p>
          <a:p>
            <a:endParaRPr dirty="0" lang="en-US" smtClean="0"/>
          </a:p>
          <a:p>
            <a:endParaRPr dirty="0" lang="en-US" smtClean="0"/>
          </a:p>
          <a:p>
            <a:endParaRPr dirty="0" lang="en-US" smtClean="0"/>
          </a:p>
          <a:p>
            <a:endParaRPr dirty="0" lang="en-US" smtClean="0"/>
          </a:p>
          <a:p>
            <a:endParaRPr dirty="0" lang="en-US" smtClean="0"/>
          </a:p>
          <a:p>
            <a:endParaRPr dirty="0" lang="en-US" smtClean="0"/>
          </a:p>
          <a:p>
            <a:endParaRPr dirty="0" lang="en-US" smtClean="0"/>
          </a:p>
          <a:p>
            <a:endParaRPr dirty="0" lang="en-US" smtClean="0"/>
          </a:p>
          <a:p>
            <a:endParaRPr dirty="0" lang="en-US" smtClean="0"/>
          </a:p>
          <a:p>
            <a:endParaRPr dirty="0" lang="en-US" smtClean="0"/>
          </a:p>
          <a:p>
            <a:endParaRPr dirty="0"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66" name=""/>
        <p:cNvGrpSpPr/>
        <p:nvPr/>
      </p:nvGrpSpPr>
      <p:grpSpPr>
        <a:xfrm>
          <a:off x="0" y="0"/>
          <a:ext cx="0" cy="0"/>
          <a:chOff x="0" y="0"/>
          <a:chExt cx="0" cy="0"/>
        </a:xfrm>
      </p:grpSpPr>
      <p:sp>
        <p:nvSpPr>
          <p:cNvPr id="1048613" name="Content Placeholder 2"/>
          <p:cNvSpPr>
            <a:spLocks noGrp="1"/>
          </p:cNvSpPr>
          <p:nvPr>
            <p:ph idx="1"/>
          </p:nvPr>
        </p:nvSpPr>
        <p:spPr/>
        <p:txBody>
          <a:bodyPr/>
          <a:p>
            <a:r>
              <a:rPr dirty="0" lang="en-US" smtClean="0"/>
              <a:t>Important-2</a:t>
            </a:r>
          </a:p>
          <a:p>
            <a:r>
              <a:rPr dirty="0" lang="en-US" smtClean="0"/>
              <a:t>Neutral-3</a:t>
            </a:r>
          </a:p>
          <a:p>
            <a:r>
              <a:rPr dirty="0" lang="en-US" smtClean="0"/>
              <a:t>Unimportant-4</a:t>
            </a:r>
          </a:p>
          <a:p>
            <a:r>
              <a:rPr dirty="0" lang="en-US" smtClean="0"/>
              <a:t>You can classified your data on the basis of </a:t>
            </a:r>
          </a:p>
          <a:p>
            <a:pPr>
              <a:buNone/>
            </a:pPr>
            <a:r>
              <a:rPr dirty="0" lang="en-US" smtClean="0"/>
              <a:t>Satisfaction level</a:t>
            </a:r>
            <a:endParaRPr dirty="0"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67" name=""/>
        <p:cNvGrpSpPr/>
        <p:nvPr/>
      </p:nvGrpSpPr>
      <p:grpSpPr>
        <a:xfrm>
          <a:off x="0" y="0"/>
          <a:ext cx="0" cy="0"/>
          <a:chOff x="0" y="0"/>
          <a:chExt cx="0" cy="0"/>
        </a:xfrm>
      </p:grpSpPr>
      <p:sp>
        <p:nvSpPr>
          <p:cNvPr id="1048614" name="Title 1"/>
          <p:cNvSpPr>
            <a:spLocks noGrp="1"/>
          </p:cNvSpPr>
          <p:nvPr>
            <p:ph type="title"/>
          </p:nvPr>
        </p:nvSpPr>
        <p:spPr/>
        <p:txBody>
          <a:bodyPr/>
          <a:p>
            <a:r>
              <a:rPr dirty="0" lang="en-US" smtClean="0">
                <a:solidFill>
                  <a:srgbClr val="FF0000"/>
                </a:solidFill>
                <a:latin typeface="Aharoni" pitchFamily="2" charset="-79"/>
                <a:cs typeface="Aharoni" pitchFamily="2" charset="-79"/>
              </a:rPr>
              <a:t>Interval Scale or Ratio Scale</a:t>
            </a:r>
            <a:endParaRPr dirty="0" lang="en-US">
              <a:solidFill>
                <a:srgbClr val="FF0000"/>
              </a:solidFill>
              <a:latin typeface="Aharoni" pitchFamily="2" charset="-79"/>
              <a:cs typeface="Aharoni" pitchFamily="2" charset="-79"/>
            </a:endParaRPr>
          </a:p>
        </p:txBody>
      </p:sp>
      <p:sp>
        <p:nvSpPr>
          <p:cNvPr id="1048615" name="Content Placeholder 2"/>
          <p:cNvSpPr>
            <a:spLocks noGrp="1"/>
          </p:cNvSpPr>
          <p:nvPr>
            <p:ph idx="1"/>
          </p:nvPr>
        </p:nvSpPr>
        <p:spPr/>
        <p:txBody>
          <a:bodyPr>
            <a:normAutofit/>
          </a:bodyPr>
          <a:p>
            <a:r>
              <a:rPr dirty="0" lang="en-US" smtClean="0">
                <a:latin typeface="Aharoni" pitchFamily="2" charset="-79"/>
                <a:cs typeface="Aharoni" pitchFamily="2" charset="-79"/>
              </a:rPr>
              <a:t>Interval Scale:- </a:t>
            </a:r>
            <a:r>
              <a:rPr dirty="0" lang="en-US" smtClean="0"/>
              <a:t>It is the third level of measurement. Variables are measured in actual and not in relative manner</a:t>
            </a:r>
          </a:p>
          <a:p>
            <a:pPr>
              <a:buFont typeface="Wingdings" pitchFamily="2" charset="2"/>
              <a:buChar char="v"/>
            </a:pPr>
            <a:r>
              <a:rPr dirty="0" lang="en-US" smtClean="0"/>
              <a:t>Like  Fahrenheit scale for temperature </a:t>
            </a:r>
          </a:p>
          <a:p>
            <a:r>
              <a:rPr dirty="0" lang="en-US" smtClean="0">
                <a:latin typeface="Aharoni" pitchFamily="2" charset="-79"/>
                <a:cs typeface="Aharoni" pitchFamily="2" charset="-79"/>
              </a:rPr>
              <a:t>Ratio scale:- </a:t>
            </a:r>
            <a:r>
              <a:rPr dirty="0" lang="en-US" smtClean="0"/>
              <a:t>It is Quantitative in nature. It allows the researcher to compare the interval and difference</a:t>
            </a:r>
          </a:p>
          <a:p>
            <a:pPr>
              <a:buFont typeface="Wingdings" pitchFamily="2" charset="2"/>
              <a:buChar char="v"/>
            </a:pPr>
            <a:r>
              <a:rPr dirty="0" lang="en-US" smtClean="0"/>
              <a:t>Like :- Difference between the height of six feet and five is the same as difference between three and two.</a:t>
            </a:r>
            <a:endParaRPr dirty="0"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68" name=""/>
        <p:cNvGrpSpPr/>
        <p:nvPr/>
      </p:nvGrpSpPr>
      <p:grpSpPr>
        <a:xfrm>
          <a:off x="0" y="0"/>
          <a:ext cx="0" cy="0"/>
          <a:chOff x="0" y="0"/>
          <a:chExt cx="0" cy="0"/>
        </a:xfrm>
      </p:grpSpPr>
      <p:sp>
        <p:nvSpPr>
          <p:cNvPr id="1048616" name="Title 1"/>
          <p:cNvSpPr>
            <a:spLocks noGrp="1"/>
          </p:cNvSpPr>
          <p:nvPr>
            <p:ph type="title"/>
          </p:nvPr>
        </p:nvSpPr>
        <p:spPr>
          <a:xfrm>
            <a:off x="457200" y="0"/>
            <a:ext cx="8229600" cy="1447800"/>
          </a:xfrm>
          <a:solidFill>
            <a:schemeClr val="accent1">
              <a:lumMod val="50000"/>
            </a:schemeClr>
          </a:solidFill>
        </p:spPr>
        <p:txBody>
          <a:bodyPr>
            <a:noAutofit/>
          </a:bodyPr>
          <a:p>
            <a:r>
              <a:rPr b="1" dirty="0" sz="4800" lang="en-US" smtClean="0">
                <a:solidFill>
                  <a:srgbClr val="FF0000"/>
                </a:solidFill>
                <a:latin typeface="Algerian" pitchFamily="82" charset="0"/>
              </a:rPr>
              <a:t>Classification of Multivariate techniques</a:t>
            </a:r>
            <a:endParaRPr b="1" dirty="0" sz="4800" lang="en-US">
              <a:solidFill>
                <a:srgbClr val="FF0000"/>
              </a:solidFill>
              <a:latin typeface="Algerian" pitchFamily="82" charset="0"/>
            </a:endParaRPr>
          </a:p>
        </p:txBody>
      </p:sp>
      <p:sp>
        <p:nvSpPr>
          <p:cNvPr id="1048617" name="Content Placeholder 73"/>
          <p:cNvSpPr>
            <a:spLocks noGrp="1"/>
          </p:cNvSpPr>
          <p:nvPr>
            <p:ph idx="1"/>
          </p:nvPr>
        </p:nvSpPr>
        <p:spPr/>
        <p:txBody>
          <a:bodyPr>
            <a:normAutofit/>
          </a:bodyPr>
          <a:p>
            <a:pPr indent="0" marL="0">
              <a:buNone/>
            </a:pPr>
            <a:endParaRPr dirty="0" lang="en-US" smtClean="0"/>
          </a:p>
          <a:p>
            <a:pPr indent="0" marL="0">
              <a:buNone/>
            </a:pPr>
            <a:endParaRPr dirty="0" lang="en-US"/>
          </a:p>
          <a:p>
            <a:pPr indent="0" marL="0">
              <a:buNone/>
            </a:pPr>
            <a:endParaRPr dirty="0" lang="en-US" smtClean="0"/>
          </a:p>
          <a:p>
            <a:pPr indent="0" marL="0">
              <a:buNone/>
            </a:pPr>
            <a:endParaRPr dirty="0" lang="en-US"/>
          </a:p>
          <a:p>
            <a:pPr indent="0" marL="0">
              <a:buNone/>
            </a:pPr>
            <a:endParaRPr dirty="0" lang="en-US" smtClean="0"/>
          </a:p>
        </p:txBody>
      </p:sp>
      <p:sp>
        <p:nvSpPr>
          <p:cNvPr id="1048618" name="Rounded Rectangle 3"/>
          <p:cNvSpPr/>
          <p:nvPr/>
        </p:nvSpPr>
        <p:spPr>
          <a:xfrm>
            <a:off x="3276601" y="1676400"/>
            <a:ext cx="2292926" cy="1295399"/>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r>
              <a:rPr dirty="0" sz="3600" lang="en-US" smtClean="0"/>
              <a:t>Multivariate method</a:t>
            </a:r>
            <a:endParaRPr dirty="0" sz="3600" lang="en-US"/>
          </a:p>
        </p:txBody>
      </p:sp>
      <p:cxnSp>
        <p:nvCxnSpPr>
          <p:cNvPr id="3145728" name="Straight Arrow Connector 25"/>
          <p:cNvCxnSpPr>
            <a:cxnSpLocks/>
          </p:cNvCxnSpPr>
          <p:nvPr/>
        </p:nvCxnSpPr>
        <p:spPr>
          <a:xfrm>
            <a:off x="1451264" y="3886200"/>
            <a:ext cx="0" cy="1066800"/>
          </a:xfrm>
          <a:prstGeom prst="straightConnector1"/>
          <a:ln>
            <a:tailEnd type="arrow"/>
          </a:ln>
        </p:spPr>
        <p:style>
          <a:lnRef idx="1">
            <a:schemeClr val="accent1"/>
          </a:lnRef>
          <a:fillRef idx="0">
            <a:schemeClr val="accent1"/>
          </a:fillRef>
          <a:effectRef idx="0">
            <a:schemeClr val="accent1"/>
          </a:effectRef>
          <a:fontRef idx="minor">
            <a:schemeClr val="tx1"/>
          </a:fontRef>
        </p:style>
      </p:cxnSp>
      <p:cxnSp>
        <p:nvCxnSpPr>
          <p:cNvPr id="3145729" name="Straight Arrow Connector 33"/>
          <p:cNvCxnSpPr>
            <a:cxnSpLocks/>
          </p:cNvCxnSpPr>
          <p:nvPr/>
        </p:nvCxnSpPr>
        <p:spPr>
          <a:xfrm flipH="1">
            <a:off x="7630391" y="3858490"/>
            <a:ext cx="1" cy="1018310"/>
          </a:xfrm>
          <a:prstGeom prst="straightConnector1"/>
          <a:ln>
            <a:tailEnd type="arrow"/>
          </a:ln>
        </p:spPr>
        <p:style>
          <a:lnRef idx="1">
            <a:schemeClr val="accent1"/>
          </a:lnRef>
          <a:fillRef idx="0">
            <a:schemeClr val="accent1"/>
          </a:fillRef>
          <a:effectRef idx="0">
            <a:schemeClr val="accent1"/>
          </a:effectRef>
          <a:fontRef idx="minor">
            <a:schemeClr val="tx1"/>
          </a:fontRef>
        </p:style>
      </p:cxnSp>
      <p:cxnSp>
        <p:nvCxnSpPr>
          <p:cNvPr id="3145730" name="Straight Arrow Connector 55"/>
          <p:cNvCxnSpPr>
            <a:cxnSpLocks/>
          </p:cNvCxnSpPr>
          <p:nvPr/>
        </p:nvCxnSpPr>
        <p:spPr>
          <a:xfrm>
            <a:off x="4398819" y="2770907"/>
            <a:ext cx="0" cy="1156857"/>
          </a:xfrm>
          <a:prstGeom prst="straightConnector1"/>
          <a:ln>
            <a:tailEnd type="arrow"/>
          </a:ln>
        </p:spPr>
        <p:style>
          <a:lnRef idx="1">
            <a:schemeClr val="accent1"/>
          </a:lnRef>
          <a:fillRef idx="0">
            <a:schemeClr val="accent1"/>
          </a:fillRef>
          <a:effectRef idx="0">
            <a:schemeClr val="accent1"/>
          </a:effectRef>
          <a:fontRef idx="minor">
            <a:schemeClr val="tx1"/>
          </a:fontRef>
        </p:style>
      </p:cxnSp>
      <p:cxnSp>
        <p:nvCxnSpPr>
          <p:cNvPr id="3145731" name="Straight Connector 57"/>
          <p:cNvCxnSpPr>
            <a:cxnSpLocks/>
          </p:cNvCxnSpPr>
          <p:nvPr/>
        </p:nvCxnSpPr>
        <p:spPr>
          <a:xfrm flipH="1">
            <a:off x="1686791" y="3886200"/>
            <a:ext cx="5943600" cy="0"/>
          </a:xfrm>
          <a:prstGeom prst="line"/>
        </p:spPr>
        <p:style>
          <a:lnRef idx="1">
            <a:schemeClr val="accent1"/>
          </a:lnRef>
          <a:fillRef idx="0">
            <a:schemeClr val="accent1"/>
          </a:fillRef>
          <a:effectRef idx="0">
            <a:schemeClr val="accent1"/>
          </a:effectRef>
          <a:fontRef idx="minor">
            <a:schemeClr val="tx1"/>
          </a:fontRef>
        </p:style>
      </p:cxnSp>
      <p:cxnSp>
        <p:nvCxnSpPr>
          <p:cNvPr id="3145732" name="Straight Connector 64"/>
          <p:cNvCxnSpPr>
            <a:cxnSpLocks/>
          </p:cNvCxnSpPr>
          <p:nvPr/>
        </p:nvCxnSpPr>
        <p:spPr>
          <a:xfrm flipH="1">
            <a:off x="1451264" y="3886200"/>
            <a:ext cx="235528" cy="0"/>
          </a:xfrm>
          <a:prstGeom prst="line"/>
        </p:spPr>
        <p:style>
          <a:lnRef idx="1">
            <a:schemeClr val="accent1"/>
          </a:lnRef>
          <a:fillRef idx="0">
            <a:schemeClr val="accent1"/>
          </a:fillRef>
          <a:effectRef idx="0">
            <a:schemeClr val="accent1"/>
          </a:effectRef>
          <a:fontRef idx="minor">
            <a:schemeClr val="tx1"/>
          </a:fontRef>
        </p:style>
      </p:cxnSp>
      <p:sp>
        <p:nvSpPr>
          <p:cNvPr id="1048619" name="Rounded Rectangle 70"/>
          <p:cNvSpPr/>
          <p:nvPr/>
        </p:nvSpPr>
        <p:spPr>
          <a:xfrm>
            <a:off x="381000" y="4953000"/>
            <a:ext cx="2334492" cy="1454726"/>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r>
              <a:rPr dirty="0" sz="3200" lang="en-US" smtClean="0"/>
              <a:t>Dependence methods</a:t>
            </a:r>
            <a:endParaRPr dirty="0" sz="3200" lang="en-US"/>
          </a:p>
        </p:txBody>
      </p:sp>
      <p:sp>
        <p:nvSpPr>
          <p:cNvPr id="1048620" name="Rounded Rectangle 74"/>
          <p:cNvSpPr/>
          <p:nvPr/>
        </p:nvSpPr>
        <p:spPr>
          <a:xfrm>
            <a:off x="6324600" y="4876800"/>
            <a:ext cx="2362200" cy="1530926"/>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r>
              <a:rPr dirty="0" sz="3200" lang="en-US" smtClean="0"/>
              <a:t>Inter dependence methods</a:t>
            </a:r>
            <a:endParaRPr dirty="0" sz="3200"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69" name=""/>
        <p:cNvGrpSpPr/>
        <p:nvPr/>
      </p:nvGrpSpPr>
      <p:grpSpPr>
        <a:xfrm>
          <a:off x="0" y="0"/>
          <a:ext cx="0" cy="0"/>
          <a:chOff x="0" y="0"/>
          <a:chExt cx="0" cy="0"/>
        </a:xfrm>
      </p:grpSpPr>
      <p:sp>
        <p:nvSpPr>
          <p:cNvPr id="1048621" name="Content Placeholder 2"/>
          <p:cNvSpPr>
            <a:spLocks noGrp="1"/>
          </p:cNvSpPr>
          <p:nvPr>
            <p:ph idx="1"/>
          </p:nvPr>
        </p:nvSpPr>
        <p:spPr>
          <a:xfrm>
            <a:off x="387926" y="180109"/>
            <a:ext cx="8298873" cy="5946054"/>
          </a:xfrm>
          <a:solidFill>
            <a:schemeClr val="accent2">
              <a:lumMod val="20000"/>
              <a:lumOff val="80000"/>
            </a:schemeClr>
          </a:solidFill>
        </p:spPr>
        <p:txBody>
          <a:bodyPr>
            <a:normAutofit/>
          </a:bodyPr>
          <a:p>
            <a:r>
              <a:rPr b="1" dirty="0" sz="4000" lang="en-US" u="sng" smtClean="0">
                <a:solidFill>
                  <a:srgbClr val="FF0000"/>
                </a:solidFill>
              </a:rPr>
              <a:t>Dependence Techniques </a:t>
            </a:r>
            <a:r>
              <a:rPr dirty="0" sz="4000" lang="en-US" smtClean="0"/>
              <a:t>: Multivariate statistical techniques that explain or predict one or more dependent variables.</a:t>
            </a:r>
          </a:p>
          <a:p>
            <a:r>
              <a:rPr b="1" dirty="0" sz="4000" lang="en-US" u="sng" smtClean="0">
                <a:solidFill>
                  <a:srgbClr val="00B050"/>
                </a:solidFill>
              </a:rPr>
              <a:t>Interdependence Techniques</a:t>
            </a:r>
            <a:r>
              <a:rPr b="1" dirty="0" sz="4000" lang="en-US" smtClean="0">
                <a:solidFill>
                  <a:srgbClr val="00B050"/>
                </a:solidFill>
              </a:rPr>
              <a:t> :</a:t>
            </a:r>
            <a:r>
              <a:rPr dirty="0" sz="4000" lang="en-US" smtClean="0"/>
              <a:t>Multi-variate statistical techniques that give meaning to a set of variables or seek to group things together; no distinction is made between dependent and interdependent variables.</a:t>
            </a:r>
            <a:endParaRPr dirty="0" sz="4000" lang="en-US" u="sng"/>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70" name=""/>
        <p:cNvGrpSpPr/>
        <p:nvPr/>
      </p:nvGrpSpPr>
      <p:grpSpPr>
        <a:xfrm>
          <a:off x="0" y="0"/>
          <a:ext cx="0" cy="0"/>
          <a:chOff x="0" y="0"/>
          <a:chExt cx="0" cy="0"/>
        </a:xfrm>
      </p:grpSpPr>
      <p:sp>
        <p:nvSpPr>
          <p:cNvPr id="1048622" name="Title 1"/>
          <p:cNvSpPr>
            <a:spLocks noGrp="1"/>
          </p:cNvSpPr>
          <p:nvPr>
            <p:ph type="title"/>
          </p:nvPr>
        </p:nvSpPr>
        <p:spPr>
          <a:xfrm>
            <a:off x="381000" y="76200"/>
            <a:ext cx="8229600" cy="838200"/>
          </a:xfrm>
          <a:solidFill>
            <a:schemeClr val="tx2">
              <a:lumMod val="20000"/>
              <a:lumOff val="80000"/>
            </a:schemeClr>
          </a:solidFill>
          <a:effectLst>
            <a:glow rad="228600">
              <a:schemeClr val="accent2">
                <a:satMod val="175000"/>
                <a:alpha val="40000"/>
              </a:schemeClr>
            </a:glow>
          </a:effectLst>
        </p:spPr>
        <p:txBody>
          <a:bodyPr>
            <a:normAutofit/>
          </a:bodyPr>
          <a:p>
            <a:r>
              <a:rPr b="1" dirty="0" lang="en-US" smtClean="0">
                <a:solidFill>
                  <a:schemeClr val="accent3">
                    <a:lumMod val="50000"/>
                  </a:schemeClr>
                </a:solidFill>
                <a:latin typeface="Algerian" pitchFamily="82" charset="0"/>
              </a:rPr>
              <a:t>DEPENDENCE METHOD</a:t>
            </a:r>
            <a:endParaRPr b="1" dirty="0" lang="en-US">
              <a:solidFill>
                <a:schemeClr val="accent3">
                  <a:lumMod val="50000"/>
                </a:schemeClr>
              </a:solidFill>
              <a:latin typeface="Algerian" pitchFamily="82" charset="0"/>
            </a:endParaRPr>
          </a:p>
        </p:txBody>
      </p:sp>
      <p:sp>
        <p:nvSpPr>
          <p:cNvPr id="1048623" name="Rounded Rectangle 3"/>
          <p:cNvSpPr/>
          <p:nvPr/>
        </p:nvSpPr>
        <p:spPr>
          <a:xfrm>
            <a:off x="3886200" y="1143000"/>
            <a:ext cx="1738745" cy="1143000"/>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r>
              <a:rPr dirty="0" sz="2800" lang="en-US" smtClean="0">
                <a:solidFill>
                  <a:schemeClr val="bg1"/>
                </a:solidFill>
              </a:rPr>
              <a:t>Dependence method</a:t>
            </a:r>
            <a:endParaRPr dirty="0" sz="2800" lang="en-US">
              <a:solidFill>
                <a:schemeClr val="bg1"/>
              </a:solidFill>
            </a:endParaRPr>
          </a:p>
        </p:txBody>
      </p:sp>
      <p:sp>
        <p:nvSpPr>
          <p:cNvPr id="1048624" name="Rounded Rectangle 4"/>
          <p:cNvSpPr/>
          <p:nvPr/>
        </p:nvSpPr>
        <p:spPr>
          <a:xfrm>
            <a:off x="6934200" y="3027217"/>
            <a:ext cx="1877290" cy="1049482"/>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r>
              <a:rPr dirty="0" sz="2400" lang="en-US" smtClean="0"/>
              <a:t>Multiple dependent variable</a:t>
            </a:r>
            <a:endParaRPr dirty="0" sz="2400" lang="en-US"/>
          </a:p>
        </p:txBody>
      </p:sp>
      <p:cxnSp>
        <p:nvCxnSpPr>
          <p:cNvPr id="3145733" name="Straight Connector 15"/>
          <p:cNvCxnSpPr>
            <a:cxnSpLocks/>
          </p:cNvCxnSpPr>
          <p:nvPr/>
        </p:nvCxnSpPr>
        <p:spPr>
          <a:xfrm flipH="1" flipV="1">
            <a:off x="1233055" y="2667000"/>
            <a:ext cx="3583996" cy="22797"/>
          </a:xfrm>
          <a:prstGeom prst="line"/>
        </p:spPr>
        <p:style>
          <a:lnRef idx="1">
            <a:schemeClr val="accent1"/>
          </a:lnRef>
          <a:fillRef idx="0">
            <a:schemeClr val="accent1"/>
          </a:fillRef>
          <a:effectRef idx="0">
            <a:schemeClr val="accent1"/>
          </a:effectRef>
          <a:fontRef idx="minor">
            <a:schemeClr val="tx1"/>
          </a:fontRef>
        </p:style>
      </p:cxnSp>
      <p:cxnSp>
        <p:nvCxnSpPr>
          <p:cNvPr id="3145734" name="Straight Arrow Connector 24"/>
          <p:cNvCxnSpPr>
            <a:cxnSpLocks/>
          </p:cNvCxnSpPr>
          <p:nvPr/>
        </p:nvCxnSpPr>
        <p:spPr>
          <a:xfrm flipH="1">
            <a:off x="4817051" y="2312261"/>
            <a:ext cx="1" cy="377536"/>
          </a:xfrm>
          <a:prstGeom prst="straightConnector1"/>
          <a:ln>
            <a:tailEnd type="arrow"/>
          </a:ln>
        </p:spPr>
        <p:style>
          <a:lnRef idx="1">
            <a:schemeClr val="accent1"/>
          </a:lnRef>
          <a:fillRef idx="0">
            <a:schemeClr val="accent1"/>
          </a:fillRef>
          <a:effectRef idx="0">
            <a:schemeClr val="accent1"/>
          </a:effectRef>
          <a:fontRef idx="minor">
            <a:schemeClr val="tx1"/>
          </a:fontRef>
        </p:style>
      </p:cxnSp>
      <p:cxnSp>
        <p:nvCxnSpPr>
          <p:cNvPr id="3145735" name="Straight Connector 26"/>
          <p:cNvCxnSpPr>
            <a:cxnSpLocks/>
          </p:cNvCxnSpPr>
          <p:nvPr/>
        </p:nvCxnSpPr>
        <p:spPr>
          <a:xfrm>
            <a:off x="4817052" y="2686334"/>
            <a:ext cx="3096025" cy="18042"/>
          </a:xfrm>
          <a:prstGeom prst="line"/>
        </p:spPr>
        <p:style>
          <a:lnRef idx="1">
            <a:schemeClr val="accent1"/>
          </a:lnRef>
          <a:fillRef idx="0">
            <a:schemeClr val="accent1"/>
          </a:fillRef>
          <a:effectRef idx="0">
            <a:schemeClr val="accent1"/>
          </a:effectRef>
          <a:fontRef idx="minor">
            <a:schemeClr val="tx1"/>
          </a:fontRef>
        </p:style>
      </p:cxnSp>
      <p:cxnSp>
        <p:nvCxnSpPr>
          <p:cNvPr id="3145736" name="Straight Arrow Connector 39"/>
          <p:cNvCxnSpPr>
            <a:cxnSpLocks/>
          </p:cNvCxnSpPr>
          <p:nvPr/>
        </p:nvCxnSpPr>
        <p:spPr>
          <a:xfrm>
            <a:off x="4953000" y="2857500"/>
            <a:ext cx="0" cy="0"/>
          </a:xfrm>
          <a:prstGeom prst="straightConnector1"/>
          <a:ln>
            <a:tailEnd type="arrow"/>
          </a:ln>
        </p:spPr>
        <p:style>
          <a:lnRef idx="1">
            <a:schemeClr val="accent1"/>
          </a:lnRef>
          <a:fillRef idx="0">
            <a:schemeClr val="accent1"/>
          </a:fillRef>
          <a:effectRef idx="0">
            <a:schemeClr val="accent1"/>
          </a:effectRef>
          <a:fontRef idx="minor">
            <a:schemeClr val="tx1"/>
          </a:fontRef>
        </p:style>
      </p:cxnSp>
      <p:cxnSp>
        <p:nvCxnSpPr>
          <p:cNvPr id="3145737" name="Straight Arrow Connector 41"/>
          <p:cNvCxnSpPr>
            <a:cxnSpLocks/>
          </p:cNvCxnSpPr>
          <p:nvPr/>
        </p:nvCxnSpPr>
        <p:spPr>
          <a:xfrm>
            <a:off x="5001491" y="2722418"/>
            <a:ext cx="0" cy="304800"/>
          </a:xfrm>
          <a:prstGeom prst="straightConnector1"/>
          <a:ln>
            <a:tailEnd type="arrow"/>
          </a:ln>
        </p:spPr>
        <p:style>
          <a:lnRef idx="1">
            <a:schemeClr val="accent1"/>
          </a:lnRef>
          <a:fillRef idx="0">
            <a:schemeClr val="accent1"/>
          </a:fillRef>
          <a:effectRef idx="0">
            <a:schemeClr val="accent1"/>
          </a:effectRef>
          <a:fontRef idx="minor">
            <a:schemeClr val="tx1"/>
          </a:fontRef>
        </p:style>
      </p:cxnSp>
      <p:cxnSp>
        <p:nvCxnSpPr>
          <p:cNvPr id="3145738" name="Straight Arrow Connector 54"/>
          <p:cNvCxnSpPr>
            <a:cxnSpLocks/>
          </p:cNvCxnSpPr>
          <p:nvPr/>
        </p:nvCxnSpPr>
        <p:spPr>
          <a:xfrm>
            <a:off x="1233055" y="2673927"/>
            <a:ext cx="0" cy="297873"/>
          </a:xfrm>
          <a:prstGeom prst="straightConnector1"/>
          <a:ln>
            <a:tailEnd type="arrow"/>
          </a:ln>
        </p:spPr>
        <p:style>
          <a:lnRef idx="1">
            <a:schemeClr val="accent1"/>
          </a:lnRef>
          <a:fillRef idx="0">
            <a:schemeClr val="accent1"/>
          </a:fillRef>
          <a:effectRef idx="0">
            <a:schemeClr val="accent1"/>
          </a:effectRef>
          <a:fontRef idx="minor">
            <a:schemeClr val="tx1"/>
          </a:fontRef>
        </p:style>
      </p:cxnSp>
      <p:cxnSp>
        <p:nvCxnSpPr>
          <p:cNvPr id="3145739" name="Straight Arrow Connector 2051"/>
          <p:cNvCxnSpPr>
            <a:cxnSpLocks/>
          </p:cNvCxnSpPr>
          <p:nvPr/>
        </p:nvCxnSpPr>
        <p:spPr>
          <a:xfrm>
            <a:off x="1233055" y="3893127"/>
            <a:ext cx="0" cy="187036"/>
          </a:xfrm>
          <a:prstGeom prst="straightConnector1"/>
          <a:ln>
            <a:tailEnd type="arrow"/>
          </a:ln>
        </p:spPr>
        <p:style>
          <a:lnRef idx="1">
            <a:schemeClr val="accent1"/>
          </a:lnRef>
          <a:fillRef idx="0">
            <a:schemeClr val="accent1"/>
          </a:fillRef>
          <a:effectRef idx="0">
            <a:schemeClr val="accent1"/>
          </a:effectRef>
          <a:fontRef idx="minor">
            <a:schemeClr val="tx1"/>
          </a:fontRef>
        </p:style>
      </p:cxnSp>
      <p:sp>
        <p:nvSpPr>
          <p:cNvPr id="1048625" name="Rounded Rectangle 2072"/>
          <p:cNvSpPr/>
          <p:nvPr/>
        </p:nvSpPr>
        <p:spPr>
          <a:xfrm>
            <a:off x="3886200" y="3030681"/>
            <a:ext cx="1861703" cy="1046019"/>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r>
              <a:rPr dirty="0" sz="2400" lang="en-US" smtClean="0"/>
              <a:t>Several dependent variable</a:t>
            </a:r>
            <a:endParaRPr dirty="0" sz="2400" lang="en-US"/>
          </a:p>
        </p:txBody>
      </p:sp>
      <p:sp>
        <p:nvSpPr>
          <p:cNvPr id="1048626" name="Rounded Rectangle 2105"/>
          <p:cNvSpPr/>
          <p:nvPr/>
        </p:nvSpPr>
        <p:spPr>
          <a:xfrm>
            <a:off x="3352799" y="4503914"/>
            <a:ext cx="1191489" cy="914400"/>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r>
              <a:rPr dirty="0" sz="2400" lang="en-US" smtClean="0"/>
              <a:t>Metric</a:t>
            </a:r>
            <a:endParaRPr dirty="0" sz="2400" lang="en-US"/>
          </a:p>
        </p:txBody>
      </p:sp>
      <p:sp>
        <p:nvSpPr>
          <p:cNvPr id="1048627" name="Rounded Rectangle 2106"/>
          <p:cNvSpPr/>
          <p:nvPr/>
        </p:nvSpPr>
        <p:spPr>
          <a:xfrm>
            <a:off x="5001492" y="4503914"/>
            <a:ext cx="1354282" cy="914400"/>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r>
              <a:rPr dirty="0" sz="2400" lang="en-US" smtClean="0"/>
              <a:t>Nonmetric</a:t>
            </a:r>
            <a:endParaRPr dirty="0" sz="2400" lang="en-US"/>
          </a:p>
        </p:txBody>
      </p:sp>
      <p:sp>
        <p:nvSpPr>
          <p:cNvPr id="1048628" name="Rounded Rectangle 2110"/>
          <p:cNvSpPr/>
          <p:nvPr/>
        </p:nvSpPr>
        <p:spPr>
          <a:xfrm>
            <a:off x="7162800" y="4524102"/>
            <a:ext cx="1447800" cy="956261"/>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r>
              <a:rPr dirty="0" sz="2400" lang="en-US" smtClean="0"/>
              <a:t>Metric</a:t>
            </a:r>
            <a:endParaRPr dirty="0" sz="2400" lang="en-US"/>
          </a:p>
        </p:txBody>
      </p:sp>
      <p:cxnSp>
        <p:nvCxnSpPr>
          <p:cNvPr id="3145740" name="Straight Arrow Connector 2112"/>
          <p:cNvCxnSpPr>
            <a:cxnSpLocks/>
          </p:cNvCxnSpPr>
          <p:nvPr/>
        </p:nvCxnSpPr>
        <p:spPr>
          <a:xfrm>
            <a:off x="621114" y="5366712"/>
            <a:ext cx="5599" cy="227305"/>
          </a:xfrm>
          <a:prstGeom prst="straightConnector1"/>
          <a:ln>
            <a:tailEnd type="arrow"/>
          </a:ln>
        </p:spPr>
        <p:style>
          <a:lnRef idx="1">
            <a:schemeClr val="accent1"/>
          </a:lnRef>
          <a:fillRef idx="0">
            <a:schemeClr val="accent1"/>
          </a:fillRef>
          <a:effectRef idx="0">
            <a:schemeClr val="accent1"/>
          </a:effectRef>
          <a:fontRef idx="minor">
            <a:schemeClr val="tx1"/>
          </a:fontRef>
        </p:style>
      </p:cxnSp>
      <p:sp>
        <p:nvSpPr>
          <p:cNvPr id="1048629" name="Rounded Rectangle 2124"/>
          <p:cNvSpPr/>
          <p:nvPr/>
        </p:nvSpPr>
        <p:spPr>
          <a:xfrm>
            <a:off x="20781" y="4489466"/>
            <a:ext cx="1212273" cy="914400"/>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r>
              <a:rPr dirty="0" sz="2400" lang="en-US" smtClean="0"/>
              <a:t>Metric</a:t>
            </a:r>
            <a:endParaRPr dirty="0" sz="2400" lang="en-US"/>
          </a:p>
        </p:txBody>
      </p:sp>
      <p:sp>
        <p:nvSpPr>
          <p:cNvPr id="1048630" name="Rounded Rectangle 2126"/>
          <p:cNvSpPr/>
          <p:nvPr/>
        </p:nvSpPr>
        <p:spPr>
          <a:xfrm>
            <a:off x="0" y="5567905"/>
            <a:ext cx="1676401" cy="1290095"/>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r>
              <a:rPr dirty="0" sz="2400" lang="en-US" smtClean="0"/>
              <a:t>Multiple </a:t>
            </a:r>
          </a:p>
          <a:p>
            <a:pPr algn="ctr"/>
            <a:r>
              <a:rPr dirty="0" sz="2400" lang="en-US" smtClean="0"/>
              <a:t>Regression analysis</a:t>
            </a:r>
            <a:endParaRPr dirty="0" sz="2400" lang="en-US"/>
          </a:p>
        </p:txBody>
      </p:sp>
      <p:sp>
        <p:nvSpPr>
          <p:cNvPr id="1048631" name="Rounded Rectangle 2127"/>
          <p:cNvSpPr/>
          <p:nvPr/>
        </p:nvSpPr>
        <p:spPr>
          <a:xfrm>
            <a:off x="1752599" y="5567905"/>
            <a:ext cx="1676401" cy="1290095"/>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r>
              <a:rPr dirty="0" sz="2400" lang="en-US" smtClean="0"/>
              <a:t>Multiple discriminant analysis</a:t>
            </a:r>
            <a:endParaRPr dirty="0" sz="2400" lang="en-US"/>
          </a:p>
        </p:txBody>
      </p:sp>
      <p:sp>
        <p:nvSpPr>
          <p:cNvPr id="1048632" name="Rounded Rectangle 2128"/>
          <p:cNvSpPr/>
          <p:nvPr/>
        </p:nvSpPr>
        <p:spPr>
          <a:xfrm>
            <a:off x="3528646" y="5522121"/>
            <a:ext cx="1723292" cy="1335879"/>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r>
              <a:rPr dirty="0" sz="2400" lang="en-US" smtClean="0"/>
              <a:t>Multivariate analysis of variance</a:t>
            </a:r>
            <a:endParaRPr dirty="0" sz="2400" lang="en-US"/>
          </a:p>
        </p:txBody>
      </p:sp>
      <p:sp>
        <p:nvSpPr>
          <p:cNvPr id="1048633" name="Rounded Rectangle 2130"/>
          <p:cNvSpPr/>
          <p:nvPr/>
        </p:nvSpPr>
        <p:spPr>
          <a:xfrm>
            <a:off x="381000" y="3027217"/>
            <a:ext cx="1849582" cy="1059873"/>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r>
              <a:rPr dirty="0" sz="2400" lang="en-US" smtClean="0"/>
              <a:t>One dependent variable</a:t>
            </a:r>
            <a:endParaRPr dirty="0" sz="2400" lang="en-US"/>
          </a:p>
        </p:txBody>
      </p:sp>
      <p:cxnSp>
        <p:nvCxnSpPr>
          <p:cNvPr id="3145741" name="Straight Arrow Connector 22"/>
          <p:cNvCxnSpPr>
            <a:cxnSpLocks/>
            <a:stCxn id="1048633" idx="2"/>
          </p:cNvCxnSpPr>
          <p:nvPr/>
        </p:nvCxnSpPr>
        <p:spPr>
          <a:xfrm>
            <a:off x="1305791" y="4087090"/>
            <a:ext cx="0" cy="200892"/>
          </a:xfrm>
          <a:prstGeom prst="straightConnector1"/>
          <a:ln>
            <a:tailEnd type="arrow"/>
          </a:ln>
        </p:spPr>
        <p:style>
          <a:lnRef idx="1">
            <a:schemeClr val="accent1"/>
          </a:lnRef>
          <a:fillRef idx="0">
            <a:schemeClr val="accent1"/>
          </a:fillRef>
          <a:effectRef idx="0">
            <a:schemeClr val="accent1"/>
          </a:effectRef>
          <a:fontRef idx="minor">
            <a:schemeClr val="tx1"/>
          </a:fontRef>
        </p:style>
      </p:cxnSp>
      <p:cxnSp>
        <p:nvCxnSpPr>
          <p:cNvPr id="3145742" name="Straight Connector 25"/>
          <p:cNvCxnSpPr>
            <a:cxnSpLocks/>
          </p:cNvCxnSpPr>
          <p:nvPr/>
        </p:nvCxnSpPr>
        <p:spPr>
          <a:xfrm flipH="1">
            <a:off x="153357" y="4287983"/>
            <a:ext cx="2304868" cy="0"/>
          </a:xfrm>
          <a:prstGeom prst="line"/>
        </p:spPr>
        <p:style>
          <a:lnRef idx="1">
            <a:schemeClr val="accent1"/>
          </a:lnRef>
          <a:fillRef idx="0">
            <a:schemeClr val="accent1"/>
          </a:fillRef>
          <a:effectRef idx="0">
            <a:schemeClr val="accent1"/>
          </a:effectRef>
          <a:fontRef idx="minor">
            <a:schemeClr val="tx1"/>
          </a:fontRef>
        </p:style>
      </p:cxnSp>
      <p:cxnSp>
        <p:nvCxnSpPr>
          <p:cNvPr id="3145743" name="Straight Arrow Connector 44"/>
          <p:cNvCxnSpPr>
            <a:cxnSpLocks/>
          </p:cNvCxnSpPr>
          <p:nvPr/>
        </p:nvCxnSpPr>
        <p:spPr>
          <a:xfrm>
            <a:off x="2458225" y="4287983"/>
            <a:ext cx="0" cy="207817"/>
          </a:xfrm>
          <a:prstGeom prst="straightConnector1"/>
          <a:ln>
            <a:tailEnd type="arrow"/>
          </a:ln>
        </p:spPr>
        <p:style>
          <a:lnRef idx="1">
            <a:schemeClr val="accent1"/>
          </a:lnRef>
          <a:fillRef idx="0">
            <a:schemeClr val="accent1"/>
          </a:fillRef>
          <a:effectRef idx="0">
            <a:schemeClr val="accent1"/>
          </a:effectRef>
          <a:fontRef idx="minor">
            <a:schemeClr val="tx1"/>
          </a:fontRef>
        </p:style>
      </p:cxnSp>
      <p:cxnSp>
        <p:nvCxnSpPr>
          <p:cNvPr id="3145744" name="Straight Arrow Connector 46"/>
          <p:cNvCxnSpPr>
            <a:cxnSpLocks/>
          </p:cNvCxnSpPr>
          <p:nvPr/>
        </p:nvCxnSpPr>
        <p:spPr>
          <a:xfrm>
            <a:off x="153357" y="4287983"/>
            <a:ext cx="0" cy="207817"/>
          </a:xfrm>
          <a:prstGeom prst="straightConnector1"/>
          <a:ln>
            <a:tailEnd type="arrow"/>
          </a:ln>
        </p:spPr>
        <p:style>
          <a:lnRef idx="1">
            <a:schemeClr val="accent1"/>
          </a:lnRef>
          <a:fillRef idx="0">
            <a:schemeClr val="accent1"/>
          </a:fillRef>
          <a:effectRef idx="0">
            <a:schemeClr val="accent1"/>
          </a:effectRef>
          <a:fontRef idx="minor">
            <a:schemeClr val="tx1"/>
          </a:fontRef>
        </p:style>
      </p:cxnSp>
      <p:sp>
        <p:nvSpPr>
          <p:cNvPr id="1048634" name="Rounded Rectangle 48"/>
          <p:cNvSpPr/>
          <p:nvPr/>
        </p:nvSpPr>
        <p:spPr>
          <a:xfrm>
            <a:off x="1676401" y="4503914"/>
            <a:ext cx="1291938" cy="914400"/>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r>
              <a:rPr dirty="0" sz="2400" lang="en-US" smtClean="0"/>
              <a:t>Nonmetric</a:t>
            </a:r>
            <a:endParaRPr dirty="0" sz="2400" lang="en-US"/>
          </a:p>
        </p:txBody>
      </p:sp>
      <p:cxnSp>
        <p:nvCxnSpPr>
          <p:cNvPr id="3145745" name="Straight Arrow Connector 53"/>
          <p:cNvCxnSpPr>
            <a:cxnSpLocks/>
            <a:stCxn id="1048625" idx="2"/>
          </p:cNvCxnSpPr>
          <p:nvPr/>
        </p:nvCxnSpPr>
        <p:spPr>
          <a:xfrm flipH="1">
            <a:off x="4817051" y="4076700"/>
            <a:ext cx="1" cy="211282"/>
          </a:xfrm>
          <a:prstGeom prst="straightConnector1"/>
          <a:ln>
            <a:tailEnd type="arrow"/>
          </a:ln>
        </p:spPr>
        <p:style>
          <a:lnRef idx="1">
            <a:schemeClr val="accent1"/>
          </a:lnRef>
          <a:fillRef idx="0">
            <a:schemeClr val="accent1"/>
          </a:fillRef>
          <a:effectRef idx="0">
            <a:schemeClr val="accent1"/>
          </a:effectRef>
          <a:fontRef idx="minor">
            <a:schemeClr val="tx1"/>
          </a:fontRef>
        </p:style>
      </p:cxnSp>
      <p:cxnSp>
        <p:nvCxnSpPr>
          <p:cNvPr id="3145746" name="Straight Connector 60"/>
          <p:cNvCxnSpPr>
            <a:cxnSpLocks/>
          </p:cNvCxnSpPr>
          <p:nvPr/>
        </p:nvCxnSpPr>
        <p:spPr>
          <a:xfrm flipH="1">
            <a:off x="3886200" y="4287982"/>
            <a:ext cx="1861703" cy="1"/>
          </a:xfrm>
          <a:prstGeom prst="line"/>
        </p:spPr>
        <p:style>
          <a:lnRef idx="1">
            <a:schemeClr val="accent1"/>
          </a:lnRef>
          <a:fillRef idx="0">
            <a:schemeClr val="accent1"/>
          </a:fillRef>
          <a:effectRef idx="0">
            <a:schemeClr val="accent1"/>
          </a:effectRef>
          <a:fontRef idx="minor">
            <a:schemeClr val="tx1"/>
          </a:fontRef>
        </p:style>
      </p:cxnSp>
      <p:cxnSp>
        <p:nvCxnSpPr>
          <p:cNvPr id="3145747" name="Straight Arrow Connector 2047"/>
          <p:cNvCxnSpPr>
            <a:cxnSpLocks/>
          </p:cNvCxnSpPr>
          <p:nvPr/>
        </p:nvCxnSpPr>
        <p:spPr>
          <a:xfrm>
            <a:off x="3886200" y="4287983"/>
            <a:ext cx="0" cy="201483"/>
          </a:xfrm>
          <a:prstGeom prst="straightConnector1"/>
          <a:ln>
            <a:tailEnd type="arrow"/>
          </a:ln>
        </p:spPr>
        <p:style>
          <a:lnRef idx="1">
            <a:schemeClr val="accent1"/>
          </a:lnRef>
          <a:fillRef idx="0">
            <a:schemeClr val="accent1"/>
          </a:fillRef>
          <a:effectRef idx="0">
            <a:schemeClr val="accent1"/>
          </a:effectRef>
          <a:fontRef idx="minor">
            <a:schemeClr val="tx1"/>
          </a:fontRef>
        </p:style>
      </p:cxnSp>
      <p:cxnSp>
        <p:nvCxnSpPr>
          <p:cNvPr id="3145748" name="Straight Arrow Connector 2049"/>
          <p:cNvCxnSpPr>
            <a:cxnSpLocks/>
          </p:cNvCxnSpPr>
          <p:nvPr/>
        </p:nvCxnSpPr>
        <p:spPr>
          <a:xfrm>
            <a:off x="5739245" y="4287983"/>
            <a:ext cx="8658" cy="201483"/>
          </a:xfrm>
          <a:prstGeom prst="straightConnector1"/>
          <a:ln>
            <a:tailEnd type="arrow"/>
          </a:ln>
        </p:spPr>
        <p:style>
          <a:lnRef idx="1">
            <a:schemeClr val="accent1"/>
          </a:lnRef>
          <a:fillRef idx="0">
            <a:schemeClr val="accent1"/>
          </a:fillRef>
          <a:effectRef idx="0">
            <a:schemeClr val="accent1"/>
          </a:effectRef>
          <a:fontRef idx="minor">
            <a:schemeClr val="tx1"/>
          </a:fontRef>
        </p:style>
      </p:cxnSp>
      <p:cxnSp>
        <p:nvCxnSpPr>
          <p:cNvPr id="3145749" name="Straight Arrow Connector 2054"/>
          <p:cNvCxnSpPr>
            <a:cxnSpLocks/>
            <a:stCxn id="1048624" idx="2"/>
            <a:endCxn id="1048628" idx="0"/>
          </p:cNvCxnSpPr>
          <p:nvPr/>
        </p:nvCxnSpPr>
        <p:spPr>
          <a:xfrm>
            <a:off x="7872845" y="4076699"/>
            <a:ext cx="13855" cy="447403"/>
          </a:xfrm>
          <a:prstGeom prst="straightConnector1"/>
          <a:ln>
            <a:tailEnd type="arrow"/>
          </a:ln>
        </p:spPr>
        <p:style>
          <a:lnRef idx="1">
            <a:schemeClr val="accent1"/>
          </a:lnRef>
          <a:fillRef idx="0">
            <a:schemeClr val="accent1"/>
          </a:fillRef>
          <a:effectRef idx="0">
            <a:schemeClr val="accent1"/>
          </a:effectRef>
          <a:fontRef idx="minor">
            <a:schemeClr val="tx1"/>
          </a:fontRef>
        </p:style>
      </p:cxnSp>
      <p:cxnSp>
        <p:nvCxnSpPr>
          <p:cNvPr id="3145750" name="Straight Arrow Connector 2079"/>
          <p:cNvCxnSpPr>
            <a:cxnSpLocks/>
            <a:stCxn id="1048634" idx="2"/>
          </p:cNvCxnSpPr>
          <p:nvPr/>
        </p:nvCxnSpPr>
        <p:spPr>
          <a:xfrm>
            <a:off x="2322370" y="5418314"/>
            <a:ext cx="0" cy="175703"/>
          </a:xfrm>
          <a:prstGeom prst="straightConnector1"/>
          <a:ln>
            <a:tailEnd type="arrow"/>
          </a:ln>
        </p:spPr>
        <p:style>
          <a:lnRef idx="1">
            <a:schemeClr val="accent1"/>
          </a:lnRef>
          <a:fillRef idx="0">
            <a:schemeClr val="accent1"/>
          </a:fillRef>
          <a:effectRef idx="0">
            <a:schemeClr val="accent1"/>
          </a:effectRef>
          <a:fontRef idx="minor">
            <a:schemeClr val="tx1"/>
          </a:fontRef>
        </p:style>
      </p:cxnSp>
      <p:sp>
        <p:nvSpPr>
          <p:cNvPr id="1048635" name="Rounded Rectangle 2084"/>
          <p:cNvSpPr/>
          <p:nvPr/>
        </p:nvSpPr>
        <p:spPr>
          <a:xfrm>
            <a:off x="5351585" y="5517888"/>
            <a:ext cx="1600200" cy="1335879"/>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r>
              <a:rPr dirty="0" sz="2400" lang="en-US" smtClean="0"/>
              <a:t>Conjoint analysis</a:t>
            </a:r>
            <a:endParaRPr dirty="0" sz="2400" lang="en-US"/>
          </a:p>
        </p:txBody>
      </p:sp>
      <p:sp>
        <p:nvSpPr>
          <p:cNvPr id="1048636" name="Rounded Rectangle 2100"/>
          <p:cNvSpPr/>
          <p:nvPr/>
        </p:nvSpPr>
        <p:spPr>
          <a:xfrm>
            <a:off x="7151077" y="5594017"/>
            <a:ext cx="1524000" cy="1263983"/>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r>
              <a:rPr dirty="0" sz="2400" lang="en-US" smtClean="0"/>
              <a:t>Structural equation modeling</a:t>
            </a:r>
            <a:endParaRPr dirty="0" sz="2400" lang="en-US"/>
          </a:p>
        </p:txBody>
      </p:sp>
      <p:cxnSp>
        <p:nvCxnSpPr>
          <p:cNvPr id="3145751" name="Straight Arrow Connector 2132"/>
          <p:cNvCxnSpPr>
            <a:cxnSpLocks/>
          </p:cNvCxnSpPr>
          <p:nvPr/>
        </p:nvCxnSpPr>
        <p:spPr>
          <a:xfrm flipH="1">
            <a:off x="7858989" y="5450226"/>
            <a:ext cx="6928" cy="143791"/>
          </a:xfrm>
          <a:prstGeom prst="straightConnector1"/>
          <a:ln>
            <a:tailEnd type="arrow"/>
          </a:ln>
        </p:spPr>
        <p:style>
          <a:lnRef idx="1">
            <a:schemeClr val="accent1"/>
          </a:lnRef>
          <a:fillRef idx="0">
            <a:schemeClr val="accent1"/>
          </a:fillRef>
          <a:effectRef idx="0">
            <a:schemeClr val="accent1"/>
          </a:effectRef>
          <a:fontRef idx="minor">
            <a:schemeClr val="tx1"/>
          </a:fontRef>
        </p:style>
      </p:cxnSp>
      <p:cxnSp>
        <p:nvCxnSpPr>
          <p:cNvPr id="3145752" name="Straight Arrow Connector 2140"/>
          <p:cNvCxnSpPr>
            <a:cxnSpLocks/>
            <a:stCxn id="1048626" idx="2"/>
          </p:cNvCxnSpPr>
          <p:nvPr/>
        </p:nvCxnSpPr>
        <p:spPr>
          <a:xfrm flipH="1">
            <a:off x="3948543" y="5418314"/>
            <a:ext cx="1" cy="103807"/>
          </a:xfrm>
          <a:prstGeom prst="straightConnector1"/>
          <a:ln>
            <a:tailEnd type="arrow"/>
          </a:ln>
        </p:spPr>
        <p:style>
          <a:lnRef idx="1">
            <a:schemeClr val="accent1"/>
          </a:lnRef>
          <a:fillRef idx="0">
            <a:schemeClr val="accent1"/>
          </a:fillRef>
          <a:effectRef idx="0">
            <a:schemeClr val="accent1"/>
          </a:effectRef>
          <a:fontRef idx="minor">
            <a:schemeClr val="tx1"/>
          </a:fontRef>
        </p:style>
      </p:cxnSp>
      <p:cxnSp>
        <p:nvCxnSpPr>
          <p:cNvPr id="3145753" name="Straight Arrow Connector 102"/>
          <p:cNvCxnSpPr>
            <a:cxnSpLocks/>
            <a:stCxn id="1048627" idx="2"/>
          </p:cNvCxnSpPr>
          <p:nvPr/>
        </p:nvCxnSpPr>
        <p:spPr>
          <a:xfrm>
            <a:off x="5678633" y="5418314"/>
            <a:ext cx="0" cy="87851"/>
          </a:xfrm>
          <a:prstGeom prst="straightConnector1"/>
          <a:ln>
            <a:tailEnd type="arrow"/>
          </a:ln>
        </p:spPr>
        <p:style>
          <a:lnRef idx="1">
            <a:schemeClr val="accent1"/>
          </a:lnRef>
          <a:fillRef idx="0">
            <a:schemeClr val="accent1"/>
          </a:fillRef>
          <a:effectRef idx="0">
            <a:schemeClr val="accent1"/>
          </a:effectRef>
          <a:fontRef idx="minor">
            <a:schemeClr val="tx1"/>
          </a:fontRef>
        </p:style>
      </p:cxnSp>
      <p:cxnSp>
        <p:nvCxnSpPr>
          <p:cNvPr id="3145754" name="Straight Arrow Connector 10"/>
          <p:cNvCxnSpPr>
            <a:cxnSpLocks/>
          </p:cNvCxnSpPr>
          <p:nvPr/>
        </p:nvCxnSpPr>
        <p:spPr>
          <a:xfrm>
            <a:off x="7930119" y="2722418"/>
            <a:ext cx="13263" cy="308263"/>
          </a:xfrm>
          <a:prstGeom prst="straightConnector1"/>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640" name="Title 1"/>
          <p:cNvSpPr>
            <a:spLocks noGrp="1"/>
          </p:cNvSpPr>
          <p:nvPr>
            <p:ph type="title"/>
          </p:nvPr>
        </p:nvSpPr>
        <p:spPr>
          <a:xfrm>
            <a:off x="381000" y="152400"/>
            <a:ext cx="8229600" cy="1143000"/>
          </a:xfrm>
          <a:solidFill>
            <a:schemeClr val="bg2">
              <a:lumMod val="75000"/>
            </a:schemeClr>
          </a:solidFill>
        </p:spPr>
        <p:txBody>
          <a:bodyPr>
            <a:normAutofit/>
          </a:bodyPr>
          <a:p>
            <a:r>
              <a:rPr b="1" dirty="0" sz="4800" lang="en-US" smtClean="0">
                <a:latin typeface="Algerian" pitchFamily="82" charset="0"/>
              </a:rPr>
              <a:t>Multiple Regression Analysis</a:t>
            </a:r>
            <a:endParaRPr b="1" dirty="0" sz="4800" lang="en-US">
              <a:latin typeface="Algerian" pitchFamily="82" charset="0"/>
            </a:endParaRPr>
          </a:p>
        </p:txBody>
      </p:sp>
      <p:sp>
        <p:nvSpPr>
          <p:cNvPr id="1048641" name="Content Placeholder 4"/>
          <p:cNvSpPr>
            <a:spLocks noGrp="1"/>
          </p:cNvSpPr>
          <p:nvPr>
            <p:ph idx="1"/>
          </p:nvPr>
        </p:nvSpPr>
        <p:spPr>
          <a:xfrm>
            <a:off x="381000" y="1219201"/>
            <a:ext cx="8229600" cy="5618018"/>
          </a:xfrm>
          <a:solidFill>
            <a:schemeClr val="accent1">
              <a:lumMod val="20000"/>
              <a:lumOff val="80000"/>
            </a:schemeClr>
          </a:solidFill>
        </p:spPr>
        <p:txBody>
          <a:bodyPr>
            <a:normAutofit/>
          </a:bodyPr>
          <a:p>
            <a:pPr indent="0" marL="0">
              <a:buNone/>
            </a:pPr>
            <a:r>
              <a:rPr dirty="0" i="1" lang="en-US">
                <a:latin typeface="Cambria Math"/>
              </a:rPr>
              <a:t> </a:t>
            </a:r>
            <a:r>
              <a:rPr dirty="0" i="1" lang="en-US" smtClean="0">
                <a:latin typeface="Cambria Math"/>
              </a:rPr>
              <a:t>  </a:t>
            </a:r>
            <a:r>
              <a:rPr dirty="0" lang="en-US" smtClean="0">
                <a:latin typeface="Cambria Math"/>
              </a:rPr>
              <a:t>Multiple regression analysis is a measure of relationship involving </a:t>
            </a:r>
            <a:r>
              <a:rPr dirty="0" lang="en-US" u="sng" smtClean="0">
                <a:solidFill>
                  <a:srgbClr val="FF0000"/>
                </a:solidFill>
                <a:latin typeface="Cambria Math"/>
              </a:rPr>
              <a:t>a single dependent variable and two or more independent variables. </a:t>
            </a:r>
            <a:r>
              <a:rPr dirty="0" lang="en-US" smtClean="0">
                <a:latin typeface="Cambria Math"/>
              </a:rPr>
              <a:t>It is just like simple regression analysis. It is  done with more no. of independent variables.</a:t>
            </a:r>
            <a:endParaRPr dirty="0" i="1" lang="en-US" smtClean="0">
              <a:latin typeface="Cambria Math"/>
            </a:endParaRPr>
          </a:p>
          <a:p>
            <a:pPr indent="0" marL="0">
              <a:buNone/>
            </a:pPr>
            <a:r>
              <a:rPr dirty="0" lang="en-US" smtClean="0">
                <a:latin typeface="Cambria Math"/>
              </a:rPr>
              <a:t>The general form of a multiple regression model is </a:t>
            </a:r>
            <a:endParaRPr dirty="0" lang="en-US">
              <a:latin typeface="Cambria Math"/>
            </a:endParaRPr>
          </a:p>
          <a:p>
            <a:pPr indent="0" marL="0">
              <a:buNone/>
            </a:pPr>
            <a:r>
              <a:rPr dirty="0" lang="en-US" smtClean="0">
                <a:latin typeface="Cambria Math"/>
              </a:rPr>
              <a:t>                  Y =</a:t>
            </a:r>
            <a:r>
              <a:rPr dirty="0" lang="en-US" smtClean="0">
                <a:latin typeface="Cambria Math"/>
              </a:rPr>
              <a:t>a+b1x1+b2x2…………..+</a:t>
            </a:r>
            <a:r>
              <a:rPr dirty="0" lang="en-US" err="1" smtClean="0">
                <a:latin typeface="Cambria Math"/>
              </a:rPr>
              <a:t>bnxn</a:t>
            </a:r>
            <a:endParaRPr dirty="0" lang="en-US" smtClean="0">
              <a:latin typeface="Cambria Math"/>
            </a:endParaRPr>
          </a:p>
          <a:p>
            <a:pPr indent="0" marL="0">
              <a:buNone/>
            </a:pPr>
            <a:r>
              <a:rPr dirty="0" lang="en-US">
                <a:latin typeface="Cambria Math"/>
              </a:rPr>
              <a:t> </a:t>
            </a:r>
            <a:r>
              <a:rPr dirty="0" lang="en-US" smtClean="0">
                <a:latin typeface="Cambria Math"/>
              </a:rPr>
              <a:t>                 Y= Dependent variable</a:t>
            </a:r>
          </a:p>
          <a:p>
            <a:pPr indent="0" marL="0">
              <a:buNone/>
            </a:pPr>
            <a:r>
              <a:rPr dirty="0" lang="en-US">
                <a:latin typeface="Cambria Math"/>
              </a:rPr>
              <a:t> </a:t>
            </a:r>
            <a:r>
              <a:rPr dirty="0" lang="en-US" smtClean="0">
                <a:latin typeface="Cambria Math"/>
              </a:rPr>
              <a:t>X1 , X2...Xk =known independent variables</a:t>
            </a:r>
          </a:p>
          <a:p>
            <a:pPr indent="0" marL="0">
              <a:buNone/>
            </a:pPr>
            <a:r>
              <a:rPr dirty="0" lang="en-US">
                <a:latin typeface="Cambria Math"/>
              </a:rPr>
              <a:t> </a:t>
            </a:r>
            <a:r>
              <a:rPr dirty="0" lang="en-US" smtClean="0">
                <a:latin typeface="Cambria Math"/>
              </a:rPr>
              <a:t>b1,b2…bk = Parameters or regression co-efficient</a:t>
            </a:r>
          </a:p>
          <a:p>
            <a:pPr indent="0" marL="0">
              <a:buNone/>
            </a:pPr>
            <a:r>
              <a:rPr dirty="0" lang="en-US">
                <a:latin typeface="Cambria Math"/>
              </a:rPr>
              <a:t> </a:t>
            </a:r>
            <a:r>
              <a:rPr dirty="0" lang="en-US" smtClean="0">
                <a:latin typeface="Cambria Math"/>
              </a:rPr>
              <a:t>                    a=constant</a:t>
            </a:r>
          </a:p>
          <a:p>
            <a:pPr indent="0" marL="0">
              <a:buNone/>
            </a:pPr>
            <a:r>
              <a:rPr dirty="0" lang="en-US">
                <a:latin typeface="Cambria Math"/>
              </a:rPr>
              <a:t> </a:t>
            </a:r>
            <a:r>
              <a:rPr dirty="0" lang="en-US" smtClean="0">
                <a:latin typeface="Cambria Math"/>
              </a:rPr>
              <a:t>                    e =error or residual</a:t>
            </a:r>
          </a:p>
          <a:p>
            <a:pPr indent="0" marL="0">
              <a:buNone/>
            </a:pPr>
            <a:r>
              <a:rPr dirty="0" lang="en-US">
                <a:latin typeface="Cambria Math"/>
              </a:rPr>
              <a:t> </a:t>
            </a:r>
            <a:endParaRPr dirty="0" lang="en-US" smtClean="0">
              <a:latin typeface="Cambria Math"/>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74" name=""/>
        <p:cNvGrpSpPr/>
        <p:nvPr/>
      </p:nvGrpSpPr>
      <p:grpSpPr>
        <a:xfrm>
          <a:off x="0" y="0"/>
          <a:ext cx="0" cy="0"/>
          <a:chOff x="0" y="0"/>
          <a:chExt cx="0" cy="0"/>
        </a:xfrm>
      </p:grpSpPr>
      <p:sp>
        <p:nvSpPr>
          <p:cNvPr id="1048642" name="Title 1"/>
          <p:cNvSpPr>
            <a:spLocks noGrp="1"/>
          </p:cNvSpPr>
          <p:nvPr>
            <p:ph type="title"/>
          </p:nvPr>
        </p:nvSpPr>
        <p:spPr/>
        <p:txBody>
          <a:bodyPr/>
          <a:p>
            <a:r>
              <a:rPr dirty="0" lang="en-US" smtClean="0">
                <a:solidFill>
                  <a:srgbClr val="FF0000"/>
                </a:solidFill>
                <a:latin typeface="Aharoni" pitchFamily="2" charset="-79"/>
                <a:cs typeface="Aharoni" pitchFamily="2" charset="-79"/>
              </a:rPr>
              <a:t>Features</a:t>
            </a:r>
            <a:endParaRPr dirty="0" lang="en-US">
              <a:solidFill>
                <a:srgbClr val="FF0000"/>
              </a:solidFill>
              <a:latin typeface="Aharoni" pitchFamily="2" charset="-79"/>
              <a:cs typeface="Aharoni" pitchFamily="2" charset="-79"/>
            </a:endParaRPr>
          </a:p>
        </p:txBody>
      </p:sp>
      <p:sp>
        <p:nvSpPr>
          <p:cNvPr id="1048643" name="Content Placeholder 2"/>
          <p:cNvSpPr>
            <a:spLocks noGrp="1"/>
          </p:cNvSpPr>
          <p:nvPr>
            <p:ph idx="1"/>
          </p:nvPr>
        </p:nvSpPr>
        <p:spPr/>
        <p:txBody>
          <a:bodyPr/>
          <a:p>
            <a:r>
              <a:rPr dirty="0" lang="en-US" smtClean="0"/>
              <a:t>It is an extension of simple regression analysis.</a:t>
            </a:r>
          </a:p>
          <a:p>
            <a:r>
              <a:rPr dirty="0" lang="en-US" smtClean="0"/>
              <a:t>It is an association in which the effects of two or more independent variables on a interval scaled dependent variables are investigated simultaneously.</a:t>
            </a:r>
            <a:endParaRPr dirty="0"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75" name=""/>
        <p:cNvGrpSpPr/>
        <p:nvPr/>
      </p:nvGrpSpPr>
      <p:grpSpPr>
        <a:xfrm>
          <a:off x="0" y="0"/>
          <a:ext cx="0" cy="0"/>
          <a:chOff x="0" y="0"/>
          <a:chExt cx="0" cy="0"/>
        </a:xfrm>
      </p:grpSpPr>
      <p:sp>
        <p:nvSpPr>
          <p:cNvPr id="1048644" name="Title 1"/>
          <p:cNvSpPr>
            <a:spLocks noGrp="1"/>
          </p:cNvSpPr>
          <p:nvPr>
            <p:ph type="title"/>
          </p:nvPr>
        </p:nvSpPr>
        <p:spPr/>
        <p:txBody>
          <a:bodyPr>
            <a:normAutofit/>
          </a:bodyPr>
          <a:p>
            <a:r>
              <a:rPr dirty="0" lang="en-US" smtClean="0">
                <a:solidFill>
                  <a:srgbClr val="FF0000"/>
                </a:solidFill>
                <a:latin typeface="Aharoni" pitchFamily="2" charset="-79"/>
                <a:cs typeface="Aharoni" pitchFamily="2" charset="-79"/>
              </a:rPr>
              <a:t>Assumptions of multiple regression</a:t>
            </a:r>
            <a:endParaRPr dirty="0" lang="en-US">
              <a:solidFill>
                <a:srgbClr val="FF0000"/>
              </a:solidFill>
              <a:latin typeface="Aharoni" pitchFamily="2" charset="-79"/>
              <a:cs typeface="Aharoni" pitchFamily="2" charset="-79"/>
            </a:endParaRPr>
          </a:p>
        </p:txBody>
      </p:sp>
      <p:sp>
        <p:nvSpPr>
          <p:cNvPr id="1048645" name="Content Placeholder 2"/>
          <p:cNvSpPr>
            <a:spLocks noGrp="1"/>
          </p:cNvSpPr>
          <p:nvPr>
            <p:ph idx="1"/>
          </p:nvPr>
        </p:nvSpPr>
        <p:spPr/>
        <p:txBody>
          <a:bodyPr/>
          <a:p>
            <a:r>
              <a:rPr dirty="0" lang="en-US" smtClean="0"/>
              <a:t>The error term of dependent variable for particular values of independent variables is normally distributed.</a:t>
            </a:r>
          </a:p>
          <a:p>
            <a:r>
              <a:rPr dirty="0" lang="en-US" smtClean="0"/>
              <a:t>For each value of independent variables the distribution of dependent variable follows normal distribution.</a:t>
            </a:r>
          </a:p>
          <a:p>
            <a:r>
              <a:rPr dirty="0" lang="en-US" smtClean="0"/>
              <a:t>There is a linear relationship between dependent and independent variables.</a:t>
            </a:r>
          </a:p>
          <a:p>
            <a:endParaRPr dirty="0" lang="en-US" smtClean="0"/>
          </a:p>
          <a:p>
            <a:endParaRPr dirty="0"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76" name=""/>
        <p:cNvGrpSpPr/>
        <p:nvPr/>
      </p:nvGrpSpPr>
      <p:grpSpPr>
        <a:xfrm>
          <a:off x="0" y="0"/>
          <a:ext cx="0" cy="0"/>
          <a:chOff x="0" y="0"/>
          <a:chExt cx="0" cy="0"/>
        </a:xfrm>
      </p:grpSpPr>
      <p:sp>
        <p:nvSpPr>
          <p:cNvPr id="1048646" name="Content Placeholder 2"/>
          <p:cNvSpPr>
            <a:spLocks noGrp="1"/>
          </p:cNvSpPr>
          <p:nvPr>
            <p:ph idx="1"/>
          </p:nvPr>
        </p:nvSpPr>
        <p:spPr/>
        <p:txBody>
          <a:bodyPr/>
          <a:p>
            <a:r>
              <a:rPr dirty="0" lang="en-US" smtClean="0"/>
              <a:t>Independent variables are measured without errors.</a:t>
            </a:r>
          </a:p>
          <a:p>
            <a:r>
              <a:rPr dirty="0" lang="en-US" smtClean="0"/>
              <a:t>Error terms are not correlated with each others.</a:t>
            </a:r>
          </a:p>
          <a:p>
            <a:r>
              <a:rPr dirty="0" lang="en-US" smtClean="0"/>
              <a:t>The variance of errors of dependent variables for each set of specific values of independent variables is constant.</a:t>
            </a:r>
            <a:endParaRPr dirty="0"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77" name=""/>
        <p:cNvGrpSpPr/>
        <p:nvPr/>
      </p:nvGrpSpPr>
      <p:grpSpPr>
        <a:xfrm>
          <a:off x="0" y="0"/>
          <a:ext cx="0" cy="0"/>
          <a:chOff x="0" y="0"/>
          <a:chExt cx="0" cy="0"/>
        </a:xfrm>
      </p:grpSpPr>
      <p:sp>
        <p:nvSpPr>
          <p:cNvPr id="1048647" name="Title 1"/>
          <p:cNvSpPr>
            <a:spLocks noGrp="1"/>
          </p:cNvSpPr>
          <p:nvPr>
            <p:ph type="title"/>
          </p:nvPr>
        </p:nvSpPr>
        <p:spPr/>
        <p:txBody>
          <a:bodyPr>
            <a:normAutofit/>
          </a:bodyPr>
          <a:p>
            <a:r>
              <a:rPr dirty="0" sz="3600" lang="en-US" smtClean="0"/>
              <a:t>Given below is data on sales of a product, advertising expenditure and personal selling</a:t>
            </a:r>
            <a:r>
              <a:rPr dirty="0" lang="en-US" smtClean="0"/>
              <a:t>.</a:t>
            </a:r>
            <a:endParaRPr dirty="0" lang="en-US"/>
          </a:p>
        </p:txBody>
      </p:sp>
      <p:graphicFrame>
        <p:nvGraphicFramePr>
          <p:cNvPr id="4194304" name="Content Placeholder 3"/>
          <p:cNvGraphicFramePr>
            <a:graphicFrameLocks noGrp="1"/>
          </p:cNvGraphicFramePr>
          <p:nvPr>
            <p:ph idx="1"/>
          </p:nvPr>
        </p:nvGraphicFramePr>
        <p:xfrm>
          <a:off x="457200" y="1600200"/>
          <a:ext cx="8229600" cy="3881120"/>
        </p:xfrm>
        <a:graphic>
          <a:graphicData uri="http://schemas.openxmlformats.org/drawingml/2006/table">
            <a:tbl>
              <a:tblPr firstRow="1" bandRow="1">
                <a:tableStyleId>{5C22544A-7EE6-4342-B048-85BDC9FD1C3A}</a:tableStyleId>
              </a:tblPr>
              <a:tblGrid>
                <a:gridCol w="2057400"/>
                <a:gridCol w="2057400"/>
                <a:gridCol w="2057400"/>
                <a:gridCol w="2057400"/>
              </a:tblGrid>
              <a:tr h="370840">
                <a:tc>
                  <a:txBody>
                    <a:bodyPr/>
                    <a:p>
                      <a:r>
                        <a:rPr dirty="0" lang="en-US" smtClean="0"/>
                        <a:t>Sales</a:t>
                      </a:r>
                      <a:r>
                        <a:rPr baseline="0" dirty="0" lang="en-US" smtClean="0"/>
                        <a:t> territory</a:t>
                      </a:r>
                      <a:endParaRPr dirty="0" lang="en-US"/>
                    </a:p>
                  </a:txBody>
                </a:tc>
                <a:tc>
                  <a:txBody>
                    <a:bodyPr/>
                    <a:p>
                      <a:r>
                        <a:rPr dirty="0" lang="en-US" smtClean="0"/>
                        <a:t>Sales (Y</a:t>
                      </a:r>
                      <a:r>
                        <a:rPr dirty="0" lang="en-US" smtClean="0"/>
                        <a:t>) </a:t>
                      </a:r>
                      <a:r>
                        <a:rPr dirty="0" lang="en-US" smtClean="0">
                          <a:solidFill>
                            <a:srgbClr val="FF0000"/>
                          </a:solidFill>
                        </a:rPr>
                        <a:t>DEPENDENT VARIABLE</a:t>
                      </a:r>
                      <a:endParaRPr dirty="0" lang="en-US">
                        <a:solidFill>
                          <a:srgbClr val="FF0000"/>
                        </a:solidFill>
                      </a:endParaRPr>
                    </a:p>
                  </a:txBody>
                </a:tc>
                <a:tc>
                  <a:txBody>
                    <a:bodyPr/>
                    <a:p>
                      <a:r>
                        <a:rPr dirty="0" lang="en-US" smtClean="0"/>
                        <a:t>Adv </a:t>
                      </a:r>
                      <a:r>
                        <a:rPr dirty="0" lang="en-US" err="1" smtClean="0"/>
                        <a:t>ertising</a:t>
                      </a:r>
                      <a:r>
                        <a:rPr dirty="0" lang="en-US" smtClean="0"/>
                        <a:t>(X1) </a:t>
                      </a:r>
                      <a:r>
                        <a:rPr dirty="0" lang="en-US" smtClean="0">
                          <a:solidFill>
                            <a:srgbClr val="FF0000"/>
                          </a:solidFill>
                        </a:rPr>
                        <a:t>INDEPENDENT</a:t>
                      </a:r>
                      <a:endParaRPr dirty="0" lang="en-US">
                        <a:solidFill>
                          <a:srgbClr val="FF0000"/>
                        </a:solidFill>
                      </a:endParaRPr>
                    </a:p>
                  </a:txBody>
                </a:tc>
                <a:tc>
                  <a:txBody>
                    <a:bodyPr/>
                    <a:p>
                      <a:r>
                        <a:rPr dirty="0" lang="en-US" smtClean="0"/>
                        <a:t>Personal Selling (No. of</a:t>
                      </a:r>
                      <a:r>
                        <a:rPr baseline="0" dirty="0" lang="en-US" smtClean="0"/>
                        <a:t> agents) </a:t>
                      </a:r>
                      <a:r>
                        <a:rPr baseline="0" dirty="0" lang="en-US" smtClean="0"/>
                        <a:t>X2 </a:t>
                      </a:r>
                      <a:r>
                        <a:rPr baseline="0" dirty="0" lang="en-US" smtClean="0">
                          <a:solidFill>
                            <a:srgbClr val="FF0000"/>
                          </a:solidFill>
                        </a:rPr>
                        <a:t>INDEPENDENT</a:t>
                      </a:r>
                      <a:endParaRPr dirty="0" lang="en-US">
                        <a:solidFill>
                          <a:srgbClr val="FF0000"/>
                        </a:solidFill>
                      </a:endParaRPr>
                    </a:p>
                  </a:txBody>
                </a:tc>
              </a:tr>
              <a:tr h="370840">
                <a:tc>
                  <a:txBody>
                    <a:bodyPr/>
                    <a:p>
                      <a:r>
                        <a:rPr dirty="0" lang="en-US" smtClean="0"/>
                        <a:t>1</a:t>
                      </a:r>
                      <a:endParaRPr dirty="0" lang="en-US"/>
                    </a:p>
                  </a:txBody>
                </a:tc>
                <a:tc>
                  <a:txBody>
                    <a:bodyPr/>
                    <a:p>
                      <a:r>
                        <a:rPr dirty="0" lang="en-US" smtClean="0"/>
                        <a:t>10</a:t>
                      </a:r>
                      <a:endParaRPr dirty="0" lang="en-US"/>
                    </a:p>
                  </a:txBody>
                </a:tc>
                <a:tc>
                  <a:txBody>
                    <a:bodyPr/>
                    <a:p>
                      <a:r>
                        <a:rPr dirty="0" lang="en-US" smtClean="0"/>
                        <a:t>4</a:t>
                      </a:r>
                      <a:endParaRPr dirty="0" lang="en-US"/>
                    </a:p>
                  </a:txBody>
                </a:tc>
                <a:tc>
                  <a:txBody>
                    <a:bodyPr/>
                    <a:p>
                      <a:r>
                        <a:rPr dirty="0" lang="en-US" smtClean="0"/>
                        <a:t>1</a:t>
                      </a:r>
                      <a:endParaRPr dirty="0" lang="en-US"/>
                    </a:p>
                  </a:txBody>
                </a:tc>
              </a:tr>
              <a:tr h="370840">
                <a:tc>
                  <a:txBody>
                    <a:bodyPr/>
                    <a:p>
                      <a:r>
                        <a:rPr dirty="0" lang="en-US" smtClean="0"/>
                        <a:t>2</a:t>
                      </a:r>
                      <a:endParaRPr dirty="0" lang="en-US"/>
                    </a:p>
                  </a:txBody>
                </a:tc>
                <a:tc>
                  <a:txBody>
                    <a:bodyPr/>
                    <a:p>
                      <a:r>
                        <a:rPr dirty="0" lang="en-US" smtClean="0"/>
                        <a:t>8</a:t>
                      </a:r>
                      <a:endParaRPr dirty="0" lang="en-US"/>
                    </a:p>
                  </a:txBody>
                </a:tc>
                <a:tc>
                  <a:txBody>
                    <a:bodyPr/>
                    <a:p>
                      <a:r>
                        <a:rPr dirty="0" lang="en-US" smtClean="0"/>
                        <a:t>3</a:t>
                      </a:r>
                      <a:endParaRPr dirty="0" lang="en-US"/>
                    </a:p>
                  </a:txBody>
                </a:tc>
                <a:tc>
                  <a:txBody>
                    <a:bodyPr/>
                    <a:p>
                      <a:r>
                        <a:rPr dirty="0" lang="en-US" smtClean="0"/>
                        <a:t>2</a:t>
                      </a:r>
                      <a:endParaRPr dirty="0" lang="en-US"/>
                    </a:p>
                  </a:txBody>
                </a:tc>
              </a:tr>
              <a:tr h="370840">
                <a:tc>
                  <a:txBody>
                    <a:bodyPr/>
                    <a:p>
                      <a:r>
                        <a:rPr dirty="0" lang="en-US" smtClean="0"/>
                        <a:t>3</a:t>
                      </a:r>
                      <a:endParaRPr dirty="0" lang="en-US"/>
                    </a:p>
                  </a:txBody>
                </a:tc>
                <a:tc>
                  <a:txBody>
                    <a:bodyPr/>
                    <a:p>
                      <a:r>
                        <a:rPr dirty="0" lang="en-US" smtClean="0"/>
                        <a:t>6</a:t>
                      </a:r>
                      <a:endParaRPr dirty="0" lang="en-US"/>
                    </a:p>
                  </a:txBody>
                </a:tc>
                <a:tc>
                  <a:txBody>
                    <a:bodyPr/>
                    <a:p>
                      <a:r>
                        <a:rPr dirty="0" lang="en-US" smtClean="0"/>
                        <a:t>2</a:t>
                      </a:r>
                      <a:endParaRPr dirty="0" lang="en-US"/>
                    </a:p>
                  </a:txBody>
                </a:tc>
                <a:tc>
                  <a:txBody>
                    <a:bodyPr/>
                    <a:p>
                      <a:r>
                        <a:rPr dirty="0" lang="en-US" smtClean="0"/>
                        <a:t>5</a:t>
                      </a:r>
                      <a:endParaRPr dirty="0" lang="en-US"/>
                    </a:p>
                  </a:txBody>
                </a:tc>
              </a:tr>
              <a:tr h="370840">
                <a:tc>
                  <a:txBody>
                    <a:bodyPr/>
                    <a:p>
                      <a:r>
                        <a:rPr dirty="0" lang="en-US" smtClean="0"/>
                        <a:t>4</a:t>
                      </a:r>
                      <a:endParaRPr dirty="0" lang="en-US"/>
                    </a:p>
                  </a:txBody>
                </a:tc>
                <a:tc>
                  <a:txBody>
                    <a:bodyPr/>
                    <a:p>
                      <a:r>
                        <a:rPr dirty="0" lang="en-US" smtClean="0"/>
                        <a:t>12</a:t>
                      </a:r>
                      <a:endParaRPr dirty="0" lang="en-US"/>
                    </a:p>
                  </a:txBody>
                </a:tc>
                <a:tc>
                  <a:txBody>
                    <a:bodyPr/>
                    <a:p>
                      <a:r>
                        <a:rPr dirty="0" lang="en-US" smtClean="0"/>
                        <a:t>5</a:t>
                      </a:r>
                      <a:endParaRPr dirty="0" lang="en-US"/>
                    </a:p>
                  </a:txBody>
                </a:tc>
                <a:tc>
                  <a:txBody>
                    <a:bodyPr/>
                    <a:p>
                      <a:r>
                        <a:rPr dirty="0" lang="en-US" smtClean="0"/>
                        <a:t>2</a:t>
                      </a:r>
                      <a:endParaRPr dirty="0" lang="en-US"/>
                    </a:p>
                  </a:txBody>
                </a:tc>
              </a:tr>
              <a:tr h="370840">
                <a:tc>
                  <a:txBody>
                    <a:bodyPr/>
                    <a:p>
                      <a:r>
                        <a:rPr dirty="0" lang="en-US" smtClean="0"/>
                        <a:t>5</a:t>
                      </a:r>
                      <a:endParaRPr dirty="0" lang="en-US"/>
                    </a:p>
                  </a:txBody>
                </a:tc>
                <a:tc>
                  <a:txBody>
                    <a:bodyPr/>
                    <a:p>
                      <a:r>
                        <a:rPr dirty="0" lang="en-US" smtClean="0"/>
                        <a:t>15</a:t>
                      </a:r>
                      <a:endParaRPr dirty="0" lang="en-US"/>
                    </a:p>
                  </a:txBody>
                </a:tc>
                <a:tc>
                  <a:txBody>
                    <a:bodyPr/>
                    <a:p>
                      <a:r>
                        <a:rPr dirty="0" lang="en-US" smtClean="0"/>
                        <a:t>6</a:t>
                      </a:r>
                      <a:endParaRPr dirty="0" lang="en-US"/>
                    </a:p>
                  </a:txBody>
                </a:tc>
                <a:tc>
                  <a:txBody>
                    <a:bodyPr/>
                    <a:p>
                      <a:r>
                        <a:rPr dirty="0" lang="en-US" smtClean="0"/>
                        <a:t>1</a:t>
                      </a:r>
                      <a:endParaRPr dirty="0" lang="en-US"/>
                    </a:p>
                  </a:txBody>
                </a:tc>
              </a:tr>
              <a:tr h="370840">
                <a:tc>
                  <a:txBody>
                    <a:bodyPr/>
                    <a:p>
                      <a:r>
                        <a:rPr dirty="0" lang="en-US" smtClean="0"/>
                        <a:t>6</a:t>
                      </a:r>
                      <a:endParaRPr dirty="0" lang="en-US"/>
                    </a:p>
                  </a:txBody>
                </a:tc>
                <a:tc>
                  <a:txBody>
                    <a:bodyPr/>
                    <a:p>
                      <a:r>
                        <a:rPr dirty="0" lang="en-US" smtClean="0"/>
                        <a:t>9</a:t>
                      </a:r>
                      <a:endParaRPr dirty="0" lang="en-US"/>
                    </a:p>
                  </a:txBody>
                </a:tc>
                <a:tc>
                  <a:txBody>
                    <a:bodyPr/>
                    <a:p>
                      <a:r>
                        <a:rPr dirty="0" lang="en-US" smtClean="0"/>
                        <a:t>4</a:t>
                      </a:r>
                      <a:endParaRPr dirty="0" lang="en-US"/>
                    </a:p>
                  </a:txBody>
                </a:tc>
                <a:tc>
                  <a:txBody>
                    <a:bodyPr/>
                    <a:p>
                      <a:r>
                        <a:rPr dirty="0" lang="en-US" smtClean="0"/>
                        <a:t>2</a:t>
                      </a:r>
                      <a:endParaRPr dirty="0" lang="en-US"/>
                    </a:p>
                  </a:txBody>
                </a:tc>
              </a:tr>
              <a:tr h="370840">
                <a:tc>
                  <a:txBody>
                    <a:bodyPr/>
                    <a:p>
                      <a:r>
                        <a:rPr dirty="0" lang="en-US" smtClean="0"/>
                        <a:t>7</a:t>
                      </a:r>
                    </a:p>
                  </a:txBody>
                </a:tc>
                <a:tc>
                  <a:txBody>
                    <a:bodyPr/>
                    <a:p>
                      <a:r>
                        <a:rPr dirty="0" lang="en-US" smtClean="0"/>
                        <a:t>7</a:t>
                      </a:r>
                      <a:endParaRPr dirty="0" lang="en-US"/>
                    </a:p>
                  </a:txBody>
                </a:tc>
                <a:tc>
                  <a:txBody>
                    <a:bodyPr/>
                    <a:p>
                      <a:r>
                        <a:rPr dirty="0" lang="en-US" smtClean="0"/>
                        <a:t>2</a:t>
                      </a:r>
                      <a:endParaRPr dirty="0" lang="en-US"/>
                    </a:p>
                  </a:txBody>
                </a:tc>
                <a:tc>
                  <a:txBody>
                    <a:bodyPr/>
                    <a:p>
                      <a:r>
                        <a:rPr dirty="0" lang="en-US" smtClean="0"/>
                        <a:t>4</a:t>
                      </a:r>
                      <a:endParaRPr dirty="0" lang="en-US"/>
                    </a:p>
                  </a:txBody>
                </a:tc>
              </a:tr>
              <a:tr h="370840">
                <a:tc>
                  <a:txBody>
                    <a:bodyPr/>
                    <a:p>
                      <a:r>
                        <a:rPr dirty="0" lang="en-US" smtClean="0"/>
                        <a:t>8</a:t>
                      </a:r>
                    </a:p>
                  </a:txBody>
                </a:tc>
                <a:tc>
                  <a:txBody>
                    <a:bodyPr/>
                    <a:p>
                      <a:r>
                        <a:rPr dirty="0" lang="en-US" smtClean="0"/>
                        <a:t>13</a:t>
                      </a:r>
                      <a:endParaRPr dirty="0" lang="en-US"/>
                    </a:p>
                  </a:txBody>
                </a:tc>
                <a:tc>
                  <a:txBody>
                    <a:bodyPr/>
                    <a:p>
                      <a:r>
                        <a:rPr dirty="0" lang="en-US" smtClean="0"/>
                        <a:t>6</a:t>
                      </a:r>
                      <a:endParaRPr dirty="0" lang="en-US"/>
                    </a:p>
                  </a:txBody>
                </a:tc>
                <a:tc>
                  <a:txBody>
                    <a:bodyPr/>
                    <a:p>
                      <a:r>
                        <a:rPr dirty="0" lang="en-US" smtClean="0"/>
                        <a:t>1</a:t>
                      </a:r>
                      <a:endParaRPr dirty="0" lang="en-US"/>
                    </a:p>
                  </a:txBody>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78" name=""/>
        <p:cNvGrpSpPr/>
        <p:nvPr/>
      </p:nvGrpSpPr>
      <p:grpSpPr>
        <a:xfrm>
          <a:off x="0" y="0"/>
          <a:ext cx="0" cy="0"/>
          <a:chOff x="0" y="0"/>
          <a:chExt cx="0" cy="0"/>
        </a:xfrm>
      </p:grpSpPr>
      <p:sp>
        <p:nvSpPr>
          <p:cNvPr id="1048648" name="Title 1"/>
          <p:cNvSpPr>
            <a:spLocks noGrp="1"/>
          </p:cNvSpPr>
          <p:nvPr>
            <p:ph type="title"/>
          </p:nvPr>
        </p:nvSpPr>
        <p:spPr/>
        <p:txBody>
          <a:bodyPr/>
          <a:p>
            <a:r>
              <a:rPr dirty="0" lang="en-US" smtClean="0">
                <a:solidFill>
                  <a:srgbClr val="FF0000"/>
                </a:solidFill>
              </a:rPr>
              <a:t>Regression Equation</a:t>
            </a:r>
            <a:endParaRPr dirty="0" lang="en-US">
              <a:solidFill>
                <a:srgbClr val="FF0000"/>
              </a:solidFill>
            </a:endParaRPr>
          </a:p>
        </p:txBody>
      </p:sp>
      <p:sp>
        <p:nvSpPr>
          <p:cNvPr id="1048649" name="Content Placeholder 2"/>
          <p:cNvSpPr>
            <a:spLocks noGrp="1"/>
          </p:cNvSpPr>
          <p:nvPr>
            <p:ph idx="1"/>
          </p:nvPr>
        </p:nvSpPr>
        <p:spPr/>
        <p:txBody>
          <a:bodyPr>
            <a:normAutofit/>
          </a:bodyPr>
          <a:p>
            <a:r>
              <a:rPr dirty="0" lang="en-US" smtClean="0">
                <a:solidFill>
                  <a:srgbClr val="002060"/>
                </a:solidFill>
              </a:rPr>
              <a:t> Y= a+B1X1+B2X2      </a:t>
            </a:r>
          </a:p>
          <a:p>
            <a:r>
              <a:rPr dirty="0" lang="en-US" smtClean="0">
                <a:solidFill>
                  <a:srgbClr val="002060"/>
                </a:solidFill>
              </a:rPr>
              <a:t>Y = 1.95+1.96X1+0.093X2</a:t>
            </a:r>
          </a:p>
          <a:p>
            <a:endParaRPr dirty="0" lang="en-US" smtClean="0"/>
          </a:p>
          <a:p>
            <a:r>
              <a:rPr dirty="0" lang="en-US" smtClean="0"/>
              <a:t>This case regression coefficient B1=1.96 indicates that for every one thousand rupee spent on advertising and b2=0.093 indicates that sales increased by 0.093 for every one additional unit of salesman employed.</a:t>
            </a:r>
            <a:endParaRPr dirty="0"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79" name=""/>
        <p:cNvGrpSpPr/>
        <p:nvPr/>
      </p:nvGrpSpPr>
      <p:grpSpPr>
        <a:xfrm>
          <a:off x="0" y="0"/>
          <a:ext cx="0" cy="0"/>
          <a:chOff x="0" y="0"/>
          <a:chExt cx="0" cy="0"/>
        </a:xfrm>
      </p:grpSpPr>
      <p:sp>
        <p:nvSpPr>
          <p:cNvPr id="1048650" name="Title 1"/>
          <p:cNvSpPr>
            <a:spLocks noGrp="1"/>
          </p:cNvSpPr>
          <p:nvPr>
            <p:ph type="title"/>
          </p:nvPr>
        </p:nvSpPr>
        <p:spPr>
          <a:xfrm>
            <a:off x="381000" y="152400"/>
            <a:ext cx="8229600" cy="1143000"/>
          </a:xfrm>
          <a:solidFill>
            <a:schemeClr val="accent4">
              <a:lumMod val="60000"/>
              <a:lumOff val="40000"/>
            </a:schemeClr>
          </a:solidFill>
        </p:spPr>
        <p:txBody>
          <a:bodyPr>
            <a:normAutofit/>
          </a:bodyPr>
          <a:p>
            <a:r>
              <a:rPr b="1" dirty="0" lang="en-US" smtClean="0">
                <a:latin typeface="Algerian" pitchFamily="82" charset="0"/>
              </a:rPr>
              <a:t>Multiple Discriminant Analysis</a:t>
            </a:r>
            <a:endParaRPr b="1" dirty="0" lang="en-US">
              <a:latin typeface="Algerian" pitchFamily="82" charset="0"/>
            </a:endParaRPr>
          </a:p>
        </p:txBody>
      </p:sp>
      <p:sp>
        <p:nvSpPr>
          <p:cNvPr id="1048651" name="Content Placeholder 2"/>
          <p:cNvSpPr>
            <a:spLocks noGrp="1"/>
          </p:cNvSpPr>
          <p:nvPr>
            <p:ph idx="1"/>
          </p:nvPr>
        </p:nvSpPr>
        <p:spPr>
          <a:xfrm>
            <a:off x="76200" y="1295400"/>
            <a:ext cx="8915400" cy="5257800"/>
          </a:xfrm>
          <a:solidFill>
            <a:schemeClr val="accent6">
              <a:lumMod val="40000"/>
              <a:lumOff val="60000"/>
            </a:schemeClr>
          </a:solidFill>
        </p:spPr>
        <p:txBody>
          <a:bodyPr>
            <a:normAutofit/>
          </a:bodyPr>
          <a:p>
            <a:pPr indent="0" marL="0">
              <a:buNone/>
            </a:pPr>
            <a:r>
              <a:rPr dirty="0" lang="en-US" smtClean="0"/>
              <a:t>Discriminant analysis is used when </a:t>
            </a:r>
            <a:r>
              <a:rPr dirty="0" lang="en-US" u="sng" smtClean="0">
                <a:solidFill>
                  <a:srgbClr val="FF0000"/>
                </a:solidFill>
              </a:rPr>
              <a:t>dependent variable is nominally scaled and independent variable is interval or ratio scaled</a:t>
            </a:r>
            <a:r>
              <a:rPr dirty="0" lang="en-US" smtClean="0"/>
              <a:t>. </a:t>
            </a:r>
            <a:r>
              <a:rPr dirty="0" lang="en-US" err="1" smtClean="0"/>
              <a:t>Discriminant</a:t>
            </a:r>
            <a:r>
              <a:rPr dirty="0" lang="en-US" smtClean="0"/>
              <a:t> analysis is used for the following purpose:</a:t>
            </a:r>
          </a:p>
          <a:p>
            <a:r>
              <a:rPr dirty="0" lang="en-US" smtClean="0"/>
              <a:t>Classification of a group of people or object into categories.</a:t>
            </a:r>
          </a:p>
          <a:p>
            <a:r>
              <a:rPr dirty="0" lang="en-US" smtClean="0"/>
              <a:t>Examining if there are any significant differences between the groups created.</a:t>
            </a:r>
          </a:p>
          <a:p>
            <a:r>
              <a:rPr dirty="0" lang="en-US" smtClean="0"/>
              <a:t>Develop discriminant function that explains or discriminates between the different categories.</a:t>
            </a:r>
          </a:p>
          <a:p>
            <a:r>
              <a:rPr dirty="0" lang="en-US" smtClean="0"/>
              <a:t>Lastly to evaluate how accurate the classification has been.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80" name=""/>
        <p:cNvGrpSpPr/>
        <p:nvPr/>
      </p:nvGrpSpPr>
      <p:grpSpPr>
        <a:xfrm>
          <a:off x="0" y="0"/>
          <a:ext cx="0" cy="0"/>
          <a:chOff x="0" y="0"/>
          <a:chExt cx="0" cy="0"/>
        </a:xfrm>
      </p:grpSpPr>
      <p:sp>
        <p:nvSpPr>
          <p:cNvPr id="1048652" name="Content Placeholder 2"/>
          <p:cNvSpPr>
            <a:spLocks noGrp="1"/>
          </p:cNvSpPr>
          <p:nvPr>
            <p:ph idx="1"/>
          </p:nvPr>
        </p:nvSpPr>
        <p:spPr>
          <a:xfrm>
            <a:off x="304800" y="20782"/>
            <a:ext cx="7924800" cy="6456218"/>
          </a:xfrm>
          <a:solidFill>
            <a:schemeClr val="tx2">
              <a:lumMod val="20000"/>
              <a:lumOff val="80000"/>
            </a:schemeClr>
          </a:solidFill>
        </p:spPr>
        <p:txBody>
          <a:bodyPr>
            <a:noAutofit/>
          </a:bodyPr>
          <a:p>
            <a:pPr indent="0" marL="0">
              <a:buNone/>
            </a:pPr>
            <a:r>
              <a:rPr dirty="0" sz="2400" lang="en-US"/>
              <a:t>T</a:t>
            </a:r>
            <a:r>
              <a:rPr dirty="0" sz="2400" lang="en-US" smtClean="0"/>
              <a:t>he </a:t>
            </a:r>
            <a:r>
              <a:rPr dirty="0" sz="2400" lang="en-US"/>
              <a:t>d</a:t>
            </a:r>
            <a:r>
              <a:rPr dirty="0" sz="2400" lang="en-US" smtClean="0"/>
              <a:t>iscriminant function is represented by following linear equation</a:t>
            </a:r>
          </a:p>
          <a:p>
            <a:pPr indent="0" marL="0">
              <a:buNone/>
            </a:pPr>
            <a:r>
              <a:rPr dirty="0" sz="2400" lang="en-US"/>
              <a:t> </a:t>
            </a:r>
            <a:r>
              <a:rPr dirty="0" sz="2400" lang="en-US" smtClean="0"/>
              <a:t>                Di= b0+b1X1+B2x2+……+bk XK</a:t>
            </a:r>
          </a:p>
          <a:p>
            <a:pPr indent="0" marL="0">
              <a:buNone/>
            </a:pPr>
            <a:r>
              <a:rPr dirty="0" sz="2400" lang="en-US"/>
              <a:t> </a:t>
            </a:r>
            <a:r>
              <a:rPr dirty="0" sz="2400" lang="en-US" smtClean="0"/>
              <a:t>                Di= Score on discriminant function i</a:t>
            </a:r>
          </a:p>
          <a:p>
            <a:pPr indent="0" marL="0">
              <a:buNone/>
            </a:pPr>
            <a:r>
              <a:rPr dirty="0" sz="2400" lang="en-US"/>
              <a:t> </a:t>
            </a:r>
            <a:r>
              <a:rPr dirty="0" sz="2400" lang="en-US" smtClean="0"/>
              <a:t>  b1, b2 ……bk = Discriminant coefficients</a:t>
            </a:r>
          </a:p>
          <a:p>
            <a:pPr indent="0" marL="0">
              <a:buNone/>
            </a:pPr>
            <a:r>
              <a:rPr dirty="0" sz="2400" lang="en-US"/>
              <a:t> </a:t>
            </a:r>
            <a:r>
              <a:rPr dirty="0" sz="2400" lang="en-US" smtClean="0"/>
              <a:t>                 b0=Constant</a:t>
            </a:r>
          </a:p>
          <a:p>
            <a:pPr indent="0" marL="0">
              <a:buNone/>
            </a:pPr>
            <a:r>
              <a:rPr dirty="0" sz="2400" lang="en-US"/>
              <a:t> </a:t>
            </a:r>
            <a:r>
              <a:rPr dirty="0" sz="2400" lang="en-US" smtClean="0"/>
              <a:t>  X1, X2 …… Xk= Independent variables</a:t>
            </a:r>
          </a:p>
          <a:p>
            <a:pPr indent="0" marL="0">
              <a:buNone/>
            </a:pPr>
            <a:r>
              <a:rPr dirty="0" sz="2400" lang="en-US" u="sng" smtClean="0"/>
              <a:t>ASSUMPTIONS  OF  DISCRIMINANT ANALYSIS</a:t>
            </a:r>
          </a:p>
          <a:p>
            <a:r>
              <a:rPr dirty="0" sz="2400" lang="en-US" smtClean="0"/>
              <a:t>The group must be mutually exclusive with every case belonging to only one group.</a:t>
            </a:r>
          </a:p>
          <a:p>
            <a:r>
              <a:rPr dirty="0" sz="2400" lang="en-US" smtClean="0"/>
              <a:t>All cases must be independent.</a:t>
            </a:r>
          </a:p>
          <a:p>
            <a:r>
              <a:rPr dirty="0" sz="2400" lang="en-US" smtClean="0"/>
              <a:t>Group sizes of the dependent variables are not grossly different.</a:t>
            </a:r>
          </a:p>
          <a:p>
            <a:r>
              <a:rPr dirty="0" sz="2400" lang="en-US" smtClean="0"/>
              <a:t>Independent variables are interval.</a:t>
            </a:r>
          </a:p>
          <a:p>
            <a:r>
              <a:rPr dirty="0" sz="2400" lang="en-US" smtClean="0"/>
              <a:t>There should be absence of multi collinearity.</a:t>
            </a:r>
          </a:p>
          <a:p>
            <a:pPr indent="0" marL="0">
              <a:buNone/>
            </a:pPr>
            <a:r>
              <a:rPr dirty="0" sz="2400" lang="en-US"/>
              <a:t> </a:t>
            </a:r>
            <a:r>
              <a:rPr dirty="0" sz="2400" lang="en-US" smtClean="0"/>
              <a:t>           </a:t>
            </a:r>
            <a:br>
              <a:rPr dirty="0" sz="2400" lang="en-US" smtClean="0"/>
            </a:br>
            <a:endParaRPr dirty="0" sz="2400" lang="en-US" smtClean="0"/>
          </a:p>
          <a:p>
            <a:pPr indent="0" marL="0">
              <a:buNone/>
            </a:pPr>
            <a:endParaRPr dirty="0" sz="2400" lang="en-US" smtClean="0"/>
          </a:p>
          <a:p>
            <a:endParaRPr dirty="0" sz="2400"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653" name="Title 1"/>
          <p:cNvSpPr>
            <a:spLocks noGrp="1"/>
          </p:cNvSpPr>
          <p:nvPr>
            <p:ph type="title"/>
          </p:nvPr>
        </p:nvSpPr>
        <p:spPr/>
        <p:txBody>
          <a:bodyPr>
            <a:normAutofit/>
          </a:bodyPr>
          <a:p>
            <a:r>
              <a:rPr dirty="0" lang="en-US" smtClean="0">
                <a:solidFill>
                  <a:srgbClr val="FF0000"/>
                </a:solidFill>
              </a:rPr>
              <a:t>Examples where Discriminate analysis is used</a:t>
            </a:r>
            <a:endParaRPr dirty="0" lang="en-US">
              <a:solidFill>
                <a:srgbClr val="FF0000"/>
              </a:solidFill>
            </a:endParaRPr>
          </a:p>
        </p:txBody>
      </p:sp>
      <p:sp>
        <p:nvSpPr>
          <p:cNvPr id="1048654" name="Content Placeholder 2"/>
          <p:cNvSpPr>
            <a:spLocks noGrp="1"/>
          </p:cNvSpPr>
          <p:nvPr>
            <p:ph idx="1"/>
          </p:nvPr>
        </p:nvSpPr>
        <p:spPr/>
        <p:txBody>
          <a:bodyPr/>
          <a:p>
            <a:r>
              <a:rPr dirty="0" lang="en-US" smtClean="0"/>
              <a:t>A physician might record a person’s blood pressure, weight and blood cholesterol level and then categorize that person having a high, or low probability of a heart attack.</a:t>
            </a:r>
          </a:p>
          <a:p>
            <a:r>
              <a:rPr dirty="0" lang="en-US" smtClean="0"/>
              <a:t>A human resource Manager might want to distinguish between applicants to hire and those not to hire.</a:t>
            </a:r>
            <a:endParaRPr dirty="0"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82" name=""/>
        <p:cNvGrpSpPr/>
        <p:nvPr/>
      </p:nvGrpSpPr>
      <p:grpSpPr>
        <a:xfrm>
          <a:off x="0" y="0"/>
          <a:ext cx="0" cy="0"/>
          <a:chOff x="0" y="0"/>
          <a:chExt cx="0" cy="0"/>
        </a:xfrm>
      </p:grpSpPr>
      <p:sp>
        <p:nvSpPr>
          <p:cNvPr id="1048655" name="Title 1"/>
          <p:cNvSpPr>
            <a:spLocks noGrp="1"/>
          </p:cNvSpPr>
          <p:nvPr>
            <p:ph type="title"/>
          </p:nvPr>
        </p:nvSpPr>
        <p:spPr/>
        <p:txBody>
          <a:bodyPr/>
          <a:p>
            <a:r>
              <a:rPr dirty="0" lang="en-US" smtClean="0">
                <a:solidFill>
                  <a:srgbClr val="C00000"/>
                </a:solidFill>
                <a:latin typeface="Aharoni" pitchFamily="2" charset="-79"/>
                <a:cs typeface="Aharoni" pitchFamily="2" charset="-79"/>
              </a:rPr>
              <a:t>PURPOSE </a:t>
            </a:r>
            <a:endParaRPr dirty="0" lang="en-US">
              <a:solidFill>
                <a:srgbClr val="C00000"/>
              </a:solidFill>
              <a:latin typeface="Aharoni" pitchFamily="2" charset="-79"/>
              <a:cs typeface="Aharoni" pitchFamily="2" charset="-79"/>
            </a:endParaRPr>
          </a:p>
        </p:txBody>
      </p:sp>
      <p:sp>
        <p:nvSpPr>
          <p:cNvPr id="1048656" name="Content Placeholder 2"/>
          <p:cNvSpPr>
            <a:spLocks noGrp="1"/>
          </p:cNvSpPr>
          <p:nvPr>
            <p:ph idx="1"/>
          </p:nvPr>
        </p:nvSpPr>
        <p:spPr/>
        <p:txBody>
          <a:bodyPr/>
          <a:p>
            <a:r>
              <a:rPr dirty="0" lang="en-US" smtClean="0"/>
              <a:t>A major goal of Discriminate analysis is to perform classification function.</a:t>
            </a:r>
            <a:endParaRPr dirty="0"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83" name=""/>
        <p:cNvGrpSpPr/>
        <p:nvPr/>
      </p:nvGrpSpPr>
      <p:grpSpPr>
        <a:xfrm>
          <a:off x="0" y="0"/>
          <a:ext cx="0" cy="0"/>
          <a:chOff x="0" y="0"/>
          <a:chExt cx="0" cy="0"/>
        </a:xfrm>
      </p:grpSpPr>
      <p:sp>
        <p:nvSpPr>
          <p:cNvPr id="1048657" name="Title 1"/>
          <p:cNvSpPr>
            <a:spLocks noGrp="1"/>
          </p:cNvSpPr>
          <p:nvPr>
            <p:ph type="title"/>
          </p:nvPr>
        </p:nvSpPr>
        <p:spPr>
          <a:xfrm>
            <a:off x="457200" y="0"/>
            <a:ext cx="8229600" cy="1265238"/>
          </a:xfrm>
          <a:solidFill>
            <a:schemeClr val="accent4">
              <a:lumMod val="60000"/>
              <a:lumOff val="40000"/>
            </a:schemeClr>
          </a:solidFill>
          <a:effectLst>
            <a:glow rad="127000">
              <a:srgbClr val="FF0000"/>
            </a:glow>
          </a:effectLst>
        </p:spPr>
        <p:txBody>
          <a:bodyPr>
            <a:normAutofit/>
          </a:bodyPr>
          <a:p>
            <a:r>
              <a:rPr b="1" dirty="0" lang="en-US" smtClean="0">
                <a:solidFill>
                  <a:srgbClr val="FF0000"/>
                </a:solidFill>
                <a:latin typeface="Algerian" pitchFamily="82" charset="0"/>
              </a:rPr>
              <a:t>Steps in conducting discriminant analysis</a:t>
            </a:r>
            <a:endParaRPr b="1" dirty="0" lang="en-US">
              <a:solidFill>
                <a:srgbClr val="FF0000"/>
              </a:solidFill>
              <a:latin typeface="Algerian" pitchFamily="82" charset="0"/>
            </a:endParaRPr>
          </a:p>
        </p:txBody>
      </p:sp>
      <p:sp>
        <p:nvSpPr>
          <p:cNvPr id="1048658" name="Content Placeholder 2"/>
          <p:cNvSpPr>
            <a:spLocks noGrp="1"/>
          </p:cNvSpPr>
          <p:nvPr>
            <p:ph idx="1"/>
          </p:nvPr>
        </p:nvSpPr>
        <p:spPr>
          <a:xfrm>
            <a:off x="457200" y="1371600"/>
            <a:ext cx="8229600" cy="5410200"/>
          </a:xfrm>
          <a:solidFill>
            <a:schemeClr val="accent2">
              <a:lumMod val="60000"/>
              <a:lumOff val="40000"/>
            </a:schemeClr>
          </a:solidFill>
        </p:spPr>
        <p:txBody>
          <a:bodyPr>
            <a:normAutofit/>
          </a:bodyPr>
          <a:p>
            <a:r>
              <a:rPr dirty="0" lang="en-US" smtClean="0"/>
              <a:t>The discriminant analysis starts with identifying the dependent or independent variables.</a:t>
            </a:r>
          </a:p>
          <a:p>
            <a:r>
              <a:rPr dirty="0" lang="en-US" smtClean="0"/>
              <a:t>Thereafter the discriminant function coefficient are determined through linear equation. There is one discriminant function for a two group discriminant analysis, but for higher order the number of function is the lesser of (g-1), where g is number of categories in the grouping variable. </a:t>
            </a:r>
          </a:p>
          <a:p>
            <a:r>
              <a:rPr dirty="0" lang="en-US" smtClean="0"/>
              <a:t>Once the discriminant function are estimated then their significance is determined using two steps </a:t>
            </a:r>
            <a:r>
              <a:rPr dirty="0" lang="en-US" smtClean="0">
                <a:sym typeface="Wingdings" pitchFamily="2" charset="2"/>
              </a:rPr>
              <a:t>: (a)An F-test is used to test if the discriminant model as a whole is significant.</a:t>
            </a:r>
            <a:endParaRPr dirty="0" lang="en-US" smtClean="0"/>
          </a:p>
          <a:p>
            <a:endParaRPr dirty="0" lang="en-US"/>
          </a:p>
          <a:p>
            <a:endParaRPr dirty="0" lang="en-US" smtClean="0"/>
          </a:p>
          <a:p>
            <a:endParaRPr dirty="0"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84" name=""/>
        <p:cNvGrpSpPr/>
        <p:nvPr/>
      </p:nvGrpSpPr>
      <p:grpSpPr>
        <a:xfrm>
          <a:off x="0" y="0"/>
          <a:ext cx="0" cy="0"/>
          <a:chOff x="0" y="0"/>
          <a:chExt cx="0" cy="0"/>
        </a:xfrm>
      </p:grpSpPr>
      <p:sp>
        <p:nvSpPr>
          <p:cNvPr id="1048659" name="Content Placeholder 2"/>
          <p:cNvSpPr>
            <a:spLocks noGrp="1"/>
          </p:cNvSpPr>
          <p:nvPr>
            <p:ph idx="1"/>
          </p:nvPr>
        </p:nvSpPr>
        <p:spPr>
          <a:xfrm>
            <a:off x="228600" y="152400"/>
            <a:ext cx="8305800" cy="5638800"/>
          </a:xfrm>
          <a:solidFill>
            <a:schemeClr val="bg2">
              <a:lumMod val="50000"/>
            </a:schemeClr>
          </a:solidFill>
        </p:spPr>
        <p:txBody>
          <a:bodyPr>
            <a:normAutofit/>
          </a:bodyPr>
          <a:p>
            <a:r>
              <a:rPr dirty="0" lang="en-US" smtClean="0"/>
              <a:t>If the F-test shows significance , then the individual independent variables are assessed to see which variables differ significantly in mean by group and these are used to classify the dependent variable.</a:t>
            </a:r>
          </a:p>
          <a:p>
            <a:r>
              <a:rPr dirty="0" lang="en-US" smtClean="0"/>
              <a:t>The result are interpreted in the light of results obtained from the earlier steps. </a:t>
            </a:r>
            <a:r>
              <a:rPr dirty="0" lang="en-US"/>
              <a:t>I</a:t>
            </a:r>
            <a:r>
              <a:rPr dirty="0" lang="en-US" smtClean="0"/>
              <a:t>t has been that higher the value of the independent variable provided the discriminant coefficient is  positive, the greater are the chances that individual belonging to that category.</a:t>
            </a:r>
            <a:endParaRPr dirty="0"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85" name=""/>
        <p:cNvGrpSpPr/>
        <p:nvPr/>
      </p:nvGrpSpPr>
      <p:grpSpPr>
        <a:xfrm>
          <a:off x="0" y="0"/>
          <a:ext cx="0" cy="0"/>
          <a:chOff x="0" y="0"/>
          <a:chExt cx="0" cy="0"/>
        </a:xfrm>
      </p:grpSpPr>
      <p:sp>
        <p:nvSpPr>
          <p:cNvPr id="1048660" name="Title 1"/>
          <p:cNvSpPr>
            <a:spLocks noGrp="1"/>
          </p:cNvSpPr>
          <p:nvPr>
            <p:ph type="title"/>
          </p:nvPr>
        </p:nvSpPr>
        <p:spPr>
          <a:solidFill>
            <a:schemeClr val="accent5">
              <a:lumMod val="40000"/>
              <a:lumOff val="60000"/>
            </a:schemeClr>
          </a:solidFill>
          <a:effectLst>
            <a:glow rad="228600">
              <a:schemeClr val="accent2">
                <a:satMod val="175000"/>
                <a:alpha val="40000"/>
              </a:schemeClr>
            </a:glow>
            <a:reflection algn="bl" blurRad="6350" dir="5400000" endA="300" endPos="90000" rotWithShape="0" stA="50000" sy="-100000"/>
          </a:effectLst>
        </p:spPr>
        <p:txBody>
          <a:bodyPr>
            <a:normAutofit/>
          </a:bodyPr>
          <a:p>
            <a:r>
              <a:rPr b="1" dirty="0" lang="en-US" smtClean="0">
                <a:solidFill>
                  <a:srgbClr val="7030A0"/>
                </a:solidFill>
                <a:latin typeface="Algerian" pitchFamily="82" charset="0"/>
              </a:rPr>
              <a:t>Multiple analysis of variance (MANOVA)</a:t>
            </a:r>
            <a:endParaRPr b="1" dirty="0" lang="en-US">
              <a:solidFill>
                <a:srgbClr val="7030A0"/>
              </a:solidFill>
              <a:latin typeface="Algerian" pitchFamily="82" charset="0"/>
            </a:endParaRPr>
          </a:p>
        </p:txBody>
      </p:sp>
      <p:sp>
        <p:nvSpPr>
          <p:cNvPr id="1048661" name="Content Placeholder 2"/>
          <p:cNvSpPr>
            <a:spLocks noGrp="1"/>
          </p:cNvSpPr>
          <p:nvPr>
            <p:ph idx="1"/>
          </p:nvPr>
        </p:nvSpPr>
        <p:spPr>
          <a:solidFill>
            <a:schemeClr val="accent3">
              <a:lumMod val="75000"/>
            </a:schemeClr>
          </a:solidFill>
        </p:spPr>
        <p:txBody>
          <a:bodyPr>
            <a:normAutofit/>
          </a:bodyPr>
          <a:p>
            <a:pPr indent="0" marL="0">
              <a:buNone/>
            </a:pPr>
            <a:r>
              <a:rPr dirty="0" lang="en-US" smtClean="0"/>
              <a:t>Multiple analysis of variance is a technique that predicts multiple continuous dependent variables with multiple independent variables. The independent variables are categorical although a continuous control variable can be included in the form of a covariate. Statistical programs usually refer to any ANOVA with only one dependent variable as univariate analysis of variance or simply as ANOVA.</a:t>
            </a:r>
            <a:endParaRPr dirty="0"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86" name=""/>
        <p:cNvGrpSpPr/>
        <p:nvPr/>
      </p:nvGrpSpPr>
      <p:grpSpPr>
        <a:xfrm>
          <a:off x="0" y="0"/>
          <a:ext cx="0" cy="0"/>
          <a:chOff x="0" y="0"/>
          <a:chExt cx="0" cy="0"/>
        </a:xfrm>
      </p:grpSpPr>
      <p:sp>
        <p:nvSpPr>
          <p:cNvPr id="1048662" name="Title 1"/>
          <p:cNvSpPr>
            <a:spLocks noGrp="1"/>
          </p:cNvSpPr>
          <p:nvPr>
            <p:ph type="title"/>
          </p:nvPr>
        </p:nvSpPr>
        <p:spPr>
          <a:xfrm>
            <a:off x="457200" y="152400"/>
            <a:ext cx="8229600" cy="955964"/>
          </a:xfrm>
          <a:solidFill>
            <a:schemeClr val="accent4">
              <a:lumMod val="60000"/>
              <a:lumOff val="40000"/>
            </a:schemeClr>
          </a:solidFill>
          <a:effectLst>
            <a:glow rad="228600">
              <a:schemeClr val="accent2">
                <a:satMod val="175000"/>
                <a:alpha val="40000"/>
              </a:schemeClr>
            </a:glow>
          </a:effectLst>
        </p:spPr>
        <p:txBody>
          <a:bodyPr/>
          <a:p>
            <a:r>
              <a:rPr b="1" dirty="0" lang="en-US" smtClean="0">
                <a:latin typeface="Algerian" pitchFamily="82" charset="0"/>
              </a:rPr>
              <a:t>EXAMPLE</a:t>
            </a:r>
            <a:endParaRPr b="1" dirty="0" lang="en-US">
              <a:latin typeface="Algerian" pitchFamily="82" charset="0"/>
            </a:endParaRPr>
          </a:p>
        </p:txBody>
      </p:sp>
      <p:sp>
        <p:nvSpPr>
          <p:cNvPr id="1048663" name="Content Placeholder 2"/>
          <p:cNvSpPr>
            <a:spLocks noGrp="1"/>
          </p:cNvSpPr>
          <p:nvPr>
            <p:ph idx="1"/>
          </p:nvPr>
        </p:nvSpPr>
        <p:spPr>
          <a:xfrm>
            <a:off x="457200" y="1143000"/>
            <a:ext cx="8229600" cy="5638800"/>
          </a:xfrm>
          <a:solidFill>
            <a:schemeClr val="accent4">
              <a:lumMod val="20000"/>
              <a:lumOff val="80000"/>
            </a:schemeClr>
          </a:solidFill>
        </p:spPr>
        <p:txBody>
          <a:bodyPr>
            <a:normAutofit/>
          </a:bodyPr>
          <a:p>
            <a:r>
              <a:rPr dirty="0" lang="en-US" smtClean="0"/>
              <a:t>MANOVA , just like ANOVA is used to test for significant difference between means ,with a difference that ANOVA analysis a single metric dependent variable whereas MANOVA is used when there is more than one metric dependent variable at a </a:t>
            </a:r>
            <a:r>
              <a:rPr dirty="0" lang="en-US" smtClean="0"/>
              <a:t>time</a:t>
            </a:r>
          </a:p>
          <a:p>
            <a:r>
              <a:rPr dirty="0" lang="en-US" smtClean="0"/>
              <a:t> </a:t>
            </a:r>
            <a:r>
              <a:rPr b="1" dirty="0" lang="en-US" smtClean="0">
                <a:solidFill>
                  <a:srgbClr val="FF0000"/>
                </a:solidFill>
              </a:rPr>
              <a:t>for example </a:t>
            </a:r>
            <a:r>
              <a:rPr dirty="0" lang="en-US" smtClean="0"/>
              <a:t>a study is conducted to test the effect of two different text books on the performance of students which is measured by improvements in Mathematics and statistics . In this case we have two dependent variables and the hypothesis will be that both Mathematics and statistics performance is affected by the difference in text books.  </a:t>
            </a:r>
            <a:endParaRPr dirty="0"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87" name=""/>
        <p:cNvGrpSpPr/>
        <p:nvPr/>
      </p:nvGrpSpPr>
      <p:grpSpPr>
        <a:xfrm>
          <a:off x="0" y="0"/>
          <a:ext cx="0" cy="0"/>
          <a:chOff x="0" y="0"/>
          <a:chExt cx="0" cy="0"/>
        </a:xfrm>
      </p:grpSpPr>
      <p:sp>
        <p:nvSpPr>
          <p:cNvPr id="1048664" name="Title 1"/>
          <p:cNvSpPr>
            <a:spLocks noGrp="1"/>
          </p:cNvSpPr>
          <p:nvPr>
            <p:ph type="title"/>
          </p:nvPr>
        </p:nvSpPr>
        <p:spPr/>
        <p:txBody>
          <a:bodyPr/>
          <a:p>
            <a:r>
              <a:rPr dirty="0" lang="en-US" smtClean="0">
                <a:solidFill>
                  <a:srgbClr val="FF0000"/>
                </a:solidFill>
                <a:latin typeface="Aharoni" pitchFamily="2" charset="-79"/>
                <a:cs typeface="Aharoni" pitchFamily="2" charset="-79"/>
              </a:rPr>
              <a:t>Where used?</a:t>
            </a:r>
            <a:endParaRPr dirty="0" lang="en-US">
              <a:solidFill>
                <a:srgbClr val="FF0000"/>
              </a:solidFill>
              <a:latin typeface="Aharoni" pitchFamily="2" charset="-79"/>
              <a:cs typeface="Aharoni" pitchFamily="2" charset="-79"/>
            </a:endParaRPr>
          </a:p>
        </p:txBody>
      </p:sp>
      <p:sp>
        <p:nvSpPr>
          <p:cNvPr id="1048665" name="Content Placeholder 2"/>
          <p:cNvSpPr>
            <a:spLocks noGrp="1"/>
          </p:cNvSpPr>
          <p:nvPr>
            <p:ph idx="1"/>
          </p:nvPr>
        </p:nvSpPr>
        <p:spPr/>
        <p:txBody>
          <a:bodyPr/>
          <a:p>
            <a:r>
              <a:rPr dirty="0" lang="en-US" smtClean="0"/>
              <a:t>MANOVA is used when there are multiple continuous dependent variables with multiple independent variables. The independent variables are categorical.</a:t>
            </a:r>
            <a:endParaRPr dirty="0"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88" name=""/>
        <p:cNvGrpSpPr/>
        <p:nvPr/>
      </p:nvGrpSpPr>
      <p:grpSpPr>
        <a:xfrm>
          <a:off x="0" y="0"/>
          <a:ext cx="0" cy="0"/>
          <a:chOff x="0" y="0"/>
          <a:chExt cx="0" cy="0"/>
        </a:xfrm>
      </p:grpSpPr>
      <p:sp>
        <p:nvSpPr>
          <p:cNvPr id="1048666" name="Title 1"/>
          <p:cNvSpPr>
            <a:spLocks noGrp="1"/>
          </p:cNvSpPr>
          <p:nvPr>
            <p:ph type="title"/>
          </p:nvPr>
        </p:nvSpPr>
        <p:spPr>
          <a:solidFill>
            <a:schemeClr val="accent4">
              <a:lumMod val="40000"/>
              <a:lumOff val="60000"/>
            </a:schemeClr>
          </a:solidFill>
          <a:effectLst>
            <a:glow rad="228600">
              <a:schemeClr val="accent2">
                <a:satMod val="175000"/>
                <a:alpha val="40000"/>
              </a:schemeClr>
            </a:glow>
          </a:effectLst>
        </p:spPr>
        <p:txBody>
          <a:bodyPr/>
          <a:p>
            <a:r>
              <a:rPr b="1" dirty="0" lang="en-US" smtClean="0">
                <a:solidFill>
                  <a:schemeClr val="accent2">
                    <a:lumMod val="75000"/>
                  </a:schemeClr>
                </a:solidFill>
                <a:latin typeface="Algerian" pitchFamily="82" charset="0"/>
              </a:rPr>
              <a:t>CONJOINT ANALYSIS</a:t>
            </a:r>
            <a:endParaRPr b="1" dirty="0" lang="en-US">
              <a:solidFill>
                <a:schemeClr val="accent2">
                  <a:lumMod val="75000"/>
                </a:schemeClr>
              </a:solidFill>
              <a:latin typeface="Algerian" pitchFamily="82" charset="0"/>
            </a:endParaRPr>
          </a:p>
        </p:txBody>
      </p:sp>
      <p:sp>
        <p:nvSpPr>
          <p:cNvPr id="1048667" name="Content Placeholder 2"/>
          <p:cNvSpPr>
            <a:spLocks noGrp="1"/>
          </p:cNvSpPr>
          <p:nvPr>
            <p:ph idx="1"/>
          </p:nvPr>
        </p:nvSpPr>
        <p:spPr/>
        <p:txBody>
          <a:bodyPr/>
          <a:p>
            <a:pPr indent="0" marL="0">
              <a:buNone/>
            </a:pPr>
            <a:r>
              <a:rPr dirty="0" lang="en-US" smtClean="0"/>
              <a:t>Conjoint analysis is a decompositional method used to evaluate objects presented as a combination of attributes. It is quite imperative that if a researcher ask for direct response on a particular product from the consumer, consumer’s response will be highly positive .</a:t>
            </a:r>
            <a:endParaRPr dirty="0"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668" name="Title 1"/>
          <p:cNvSpPr>
            <a:spLocks noGrp="1"/>
          </p:cNvSpPr>
          <p:nvPr>
            <p:ph type="title"/>
          </p:nvPr>
        </p:nvSpPr>
        <p:spPr>
          <a:solidFill>
            <a:schemeClr val="accent2">
              <a:lumMod val="20000"/>
              <a:lumOff val="80000"/>
            </a:schemeClr>
          </a:solidFill>
        </p:spPr>
        <p:txBody>
          <a:bodyPr>
            <a:normAutofit/>
          </a:bodyPr>
          <a:p>
            <a:r>
              <a:rPr b="1" dirty="0" lang="en-US" smtClean="0">
                <a:solidFill>
                  <a:schemeClr val="tx2">
                    <a:lumMod val="60000"/>
                    <a:lumOff val="40000"/>
                  </a:schemeClr>
                </a:solidFill>
                <a:latin typeface="Algerian" pitchFamily="82" charset="0"/>
              </a:rPr>
              <a:t>OBJECTIVE OF CONJOINT ANALYSIS</a:t>
            </a:r>
            <a:endParaRPr b="1" dirty="0" lang="en-US">
              <a:solidFill>
                <a:schemeClr val="tx2">
                  <a:lumMod val="60000"/>
                  <a:lumOff val="40000"/>
                </a:schemeClr>
              </a:solidFill>
              <a:latin typeface="Algerian" pitchFamily="82" charset="0"/>
            </a:endParaRPr>
          </a:p>
        </p:txBody>
      </p:sp>
      <p:sp>
        <p:nvSpPr>
          <p:cNvPr id="1048669" name="Content Placeholder 2"/>
          <p:cNvSpPr>
            <a:spLocks noGrp="1"/>
          </p:cNvSpPr>
          <p:nvPr>
            <p:ph idx="1"/>
          </p:nvPr>
        </p:nvSpPr>
        <p:spPr>
          <a:xfrm>
            <a:off x="457200" y="1600200"/>
            <a:ext cx="8229600" cy="5181600"/>
          </a:xfrm>
          <a:solidFill>
            <a:schemeClr val="bg2">
              <a:lumMod val="75000"/>
            </a:schemeClr>
          </a:solidFill>
        </p:spPr>
        <p:txBody>
          <a:bodyPr>
            <a:normAutofit/>
          </a:bodyPr>
          <a:p>
            <a:pPr indent="-514350" marL="514350">
              <a:buFont typeface="+mj-lt"/>
              <a:buAutoNum type="arabicPeriod"/>
            </a:pPr>
            <a:r>
              <a:rPr dirty="0" lang="en-US" smtClean="0"/>
              <a:t>Conjoint analysis estimates individual level utilities of each attribute both individual and aggregate level.</a:t>
            </a:r>
          </a:p>
          <a:p>
            <a:pPr indent="-514350" marL="514350">
              <a:buFont typeface="+mj-lt"/>
              <a:buAutoNum type="arabicPeriod"/>
            </a:pPr>
            <a:r>
              <a:rPr dirty="0" lang="en-US" smtClean="0"/>
              <a:t>Conjoint analysis can determine the relative importance of  all attributes of consumers both in individual and aggregate level.</a:t>
            </a:r>
          </a:p>
          <a:p>
            <a:pPr indent="-514350" marL="514350">
              <a:buFont typeface="+mj-lt"/>
              <a:buAutoNum type="arabicPeriod"/>
            </a:pPr>
            <a:r>
              <a:rPr dirty="0" lang="en-US" smtClean="0"/>
              <a:t>Conjoint analysis can estimate market share of brand that differ in attribute level.</a:t>
            </a:r>
          </a:p>
          <a:p>
            <a:pPr indent="-514350" marL="514350">
              <a:buFont typeface="+mj-lt"/>
              <a:buAutoNum type="arabicPeriod"/>
            </a:pPr>
            <a:r>
              <a:rPr dirty="0" lang="en-US" smtClean="0"/>
              <a:t>Marketers can determine the composition of most preferred brand from the corresponding  utilities of different attribute  levels.</a:t>
            </a:r>
            <a:endParaRPr dirty="0"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90" name=""/>
        <p:cNvGrpSpPr/>
        <p:nvPr/>
      </p:nvGrpSpPr>
      <p:grpSpPr>
        <a:xfrm>
          <a:off x="0" y="0"/>
          <a:ext cx="0" cy="0"/>
          <a:chOff x="0" y="0"/>
          <a:chExt cx="0" cy="0"/>
        </a:xfrm>
      </p:grpSpPr>
      <p:sp>
        <p:nvSpPr>
          <p:cNvPr id="1048670" name="Title 1"/>
          <p:cNvSpPr>
            <a:spLocks noGrp="1"/>
          </p:cNvSpPr>
          <p:nvPr>
            <p:ph type="title"/>
          </p:nvPr>
        </p:nvSpPr>
        <p:spPr>
          <a:solidFill>
            <a:schemeClr val="accent2">
              <a:lumMod val="40000"/>
              <a:lumOff val="60000"/>
            </a:schemeClr>
          </a:solidFill>
          <a:effectLst>
            <a:glow rad="228600">
              <a:schemeClr val="accent6">
                <a:satMod val="175000"/>
                <a:alpha val="40000"/>
              </a:schemeClr>
            </a:glow>
          </a:effectLst>
        </p:spPr>
        <p:txBody>
          <a:bodyPr>
            <a:normAutofit/>
          </a:bodyPr>
          <a:p>
            <a:r>
              <a:rPr b="1" dirty="0" lang="en-US" smtClean="0">
                <a:latin typeface="Algerian" pitchFamily="82" charset="0"/>
              </a:rPr>
              <a:t>ASSUMPTIONS OF CONJOINT ANALYSIS</a:t>
            </a:r>
            <a:endParaRPr b="1" dirty="0" lang="en-US">
              <a:latin typeface="Algerian" pitchFamily="82" charset="0"/>
            </a:endParaRPr>
          </a:p>
        </p:txBody>
      </p:sp>
      <p:sp>
        <p:nvSpPr>
          <p:cNvPr id="1048671" name="Content Placeholder 2"/>
          <p:cNvSpPr>
            <a:spLocks noGrp="1"/>
          </p:cNvSpPr>
          <p:nvPr>
            <p:ph idx="1"/>
          </p:nvPr>
        </p:nvSpPr>
        <p:spPr>
          <a:xfrm>
            <a:off x="381000" y="1524000"/>
            <a:ext cx="8305800" cy="5257800"/>
          </a:xfrm>
          <a:solidFill>
            <a:schemeClr val="accent5">
              <a:lumMod val="60000"/>
              <a:lumOff val="40000"/>
            </a:schemeClr>
          </a:solidFill>
        </p:spPr>
        <p:txBody>
          <a:bodyPr>
            <a:normAutofit/>
          </a:bodyPr>
          <a:p>
            <a:r>
              <a:rPr dirty="0" lang="en-US" smtClean="0"/>
              <a:t>A product can be described by a set of salient attributes that are mutually exclusive.</a:t>
            </a:r>
          </a:p>
          <a:p>
            <a:r>
              <a:rPr dirty="0" lang="en-US" smtClean="0"/>
              <a:t>Consumers view the product as a combination of attributes that can be exchanged for others.</a:t>
            </a:r>
          </a:p>
          <a:p>
            <a:r>
              <a:rPr dirty="0" lang="en-US" smtClean="0"/>
              <a:t>The total utility of product is equivalent to the sum of the individual utilities of each attributes.</a:t>
            </a:r>
          </a:p>
          <a:p>
            <a:r>
              <a:rPr dirty="0" lang="en-US" smtClean="0"/>
              <a:t>A conjoint analysis model is linear.</a:t>
            </a:r>
          </a:p>
          <a:p>
            <a:r>
              <a:rPr dirty="0" lang="en-US" smtClean="0"/>
              <a:t>A product that provides higher utilities is preferred to a product that provides lower utilities</a:t>
            </a:r>
            <a:endParaRPr dirty="0"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91" name=""/>
        <p:cNvGrpSpPr/>
        <p:nvPr/>
      </p:nvGrpSpPr>
      <p:grpSpPr>
        <a:xfrm>
          <a:off x="0" y="0"/>
          <a:ext cx="0" cy="0"/>
          <a:chOff x="0" y="0"/>
          <a:chExt cx="0" cy="0"/>
        </a:xfrm>
      </p:grpSpPr>
      <p:sp>
        <p:nvSpPr>
          <p:cNvPr id="1048672" name=""/>
          <p:cNvSpPr>
            <a:spLocks noGrp="1"/>
          </p:cNvSpPr>
          <p:nvPr>
            <p:ph type="ctrTitle"/>
          </p:nvPr>
        </p:nvSpPr>
        <p:spPr/>
        <p:txBody>
          <a:bodyPr/>
          <a:p>
            <a:endParaRPr lang="en-US"/>
          </a:p>
        </p:txBody>
      </p:sp>
      <p:sp>
        <p:nvSpPr>
          <p:cNvPr id="1048673" name=""/>
          <p:cNvSpPr>
            <a:spLocks noGrp="1"/>
          </p:cNvSpPr>
          <p:nvPr>
            <p:ph type="subTitle" idx="1"/>
          </p:nvPr>
        </p:nvSpPr>
        <p:spPr/>
        <p:txBody>
          <a:bodyPr/>
          <a:p>
            <a:endParaRPr lang="en-US"/>
          </a:p>
        </p:txBody>
      </p:sp>
      <p:pic>
        <p:nvPicPr>
          <p:cNvPr id="2097152" name=""/>
          <p:cNvPicPr>
            <a:picLocks/>
          </p:cNvPicPr>
          <p:nvPr/>
        </p:nvPicPr>
        <p:blipFill>
          <a:blip xmlns:r="http://schemas.openxmlformats.org/officeDocument/2006/relationships" r:embed="rId1"/>
          <a:stretch>
            <a:fillRect/>
          </a:stretch>
        </p:blipFill>
        <p:spPr>
          <a:xfrm rot="0">
            <a:off x="480536" y="2155247"/>
            <a:ext cx="8410573" cy="4280859"/>
          </a:xfrm>
          <a:prstGeom prst="rec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92" name=""/>
        <p:cNvGrpSpPr/>
        <p:nvPr/>
      </p:nvGrpSpPr>
      <p:grpSpPr>
        <a:xfrm>
          <a:off x="0" y="0"/>
          <a:ext cx="0" cy="0"/>
          <a:chOff x="0" y="0"/>
          <a:chExt cx="0" cy="0"/>
        </a:xfrm>
      </p:grpSpPr>
      <p:sp>
        <p:nvSpPr>
          <p:cNvPr id="1048674" name="Content Placeholder 2"/>
          <p:cNvSpPr>
            <a:spLocks noGrp="1"/>
          </p:cNvSpPr>
          <p:nvPr>
            <p:ph idx="1"/>
          </p:nvPr>
        </p:nvSpPr>
        <p:spPr>
          <a:xfrm>
            <a:off x="152400" y="152400"/>
            <a:ext cx="8839200" cy="6553200"/>
          </a:xfrm>
          <a:solidFill>
            <a:schemeClr val="accent2">
              <a:lumMod val="20000"/>
              <a:lumOff val="80000"/>
            </a:schemeClr>
          </a:solidFill>
          <a:ln>
            <a:solidFill>
              <a:schemeClr val="accent2">
                <a:lumMod val="75000"/>
              </a:schemeClr>
            </a:solidFill>
          </a:ln>
        </p:spPr>
        <p:txBody>
          <a:bodyPr/>
          <a:p>
            <a:pPr algn="ctr" indent="0" marL="0">
              <a:buNone/>
            </a:pPr>
            <a:endParaRPr dirty="0" lang="en-US" smtClean="0">
              <a:ln>
                <a:solidFill>
                  <a:schemeClr val="tx2">
                    <a:lumMod val="75000"/>
                  </a:schemeClr>
                </a:solidFill>
              </a:ln>
              <a:solidFill>
                <a:schemeClr val="tx2">
                  <a:lumMod val="50000"/>
                </a:schemeClr>
              </a:solidFill>
            </a:endParaRPr>
          </a:p>
          <a:p>
            <a:pPr algn="ctr" indent="0" marL="0">
              <a:buNone/>
            </a:pPr>
            <a:endParaRPr dirty="0" lang="en-US">
              <a:ln>
                <a:solidFill>
                  <a:schemeClr val="tx2">
                    <a:lumMod val="75000"/>
                  </a:schemeClr>
                </a:solidFill>
              </a:ln>
              <a:solidFill>
                <a:schemeClr val="tx2">
                  <a:lumMod val="50000"/>
                </a:schemeClr>
              </a:solidFill>
            </a:endParaRPr>
          </a:p>
          <a:p>
            <a:pPr algn="ctr" indent="0" marL="0">
              <a:buNone/>
            </a:pPr>
            <a:endParaRPr dirty="0" lang="en-US" smtClean="0">
              <a:ln>
                <a:solidFill>
                  <a:schemeClr val="tx2">
                    <a:lumMod val="75000"/>
                  </a:schemeClr>
                </a:solidFill>
              </a:ln>
              <a:solidFill>
                <a:schemeClr val="tx2">
                  <a:lumMod val="50000"/>
                </a:schemeClr>
              </a:solidFill>
            </a:endParaRPr>
          </a:p>
          <a:p>
            <a:pPr algn="ctr" indent="0" marL="0">
              <a:buNone/>
            </a:pPr>
            <a:endParaRPr dirty="0" lang="en-US">
              <a:ln>
                <a:solidFill>
                  <a:schemeClr val="tx2">
                    <a:lumMod val="75000"/>
                  </a:schemeClr>
                </a:solidFill>
              </a:ln>
              <a:solidFill>
                <a:schemeClr val="tx2">
                  <a:lumMod val="50000"/>
                </a:schemeClr>
              </a:solidFill>
            </a:endParaRPr>
          </a:p>
          <a:p>
            <a:pPr algn="ctr" indent="0" marL="0">
              <a:buNone/>
            </a:pPr>
            <a:r>
              <a:rPr b="1" dirty="0" sz="8800" i="1" lang="en-US" smtClean="0">
                <a:ln>
                  <a:solidFill>
                    <a:schemeClr val="tx2">
                      <a:lumMod val="75000"/>
                    </a:schemeClr>
                  </a:solidFill>
                </a:ln>
                <a:solidFill>
                  <a:schemeClr val="tx2">
                    <a:lumMod val="50000"/>
                  </a:schemeClr>
                </a:solidFill>
              </a:rPr>
              <a:t>THANKS </a:t>
            </a:r>
            <a:r>
              <a:rPr dirty="0" sz="8800" lang="en-US" smtClean="0">
                <a:ln>
                  <a:solidFill>
                    <a:schemeClr val="tx2">
                      <a:lumMod val="75000"/>
                    </a:schemeClr>
                  </a:solidFill>
                </a:ln>
                <a:solidFill>
                  <a:schemeClr val="tx2">
                    <a:lumMod val="50000"/>
                  </a:schemeClr>
                </a:solidFill>
              </a:rPr>
              <a:t>      </a:t>
            </a:r>
            <a:r>
              <a:rPr dirty="0" lang="en-US" smtClean="0">
                <a:ln>
                  <a:solidFill>
                    <a:schemeClr val="tx2">
                      <a:lumMod val="75000"/>
                    </a:schemeClr>
                  </a:solidFill>
                </a:ln>
                <a:solidFill>
                  <a:schemeClr val="tx2">
                    <a:lumMod val="50000"/>
                  </a:schemeClr>
                </a:solidFill>
              </a:rPr>
              <a:t>       </a:t>
            </a:r>
            <a:endParaRPr dirty="0" lang="en-US">
              <a:ln>
                <a:solidFill>
                  <a:schemeClr val="tx2">
                    <a:lumMod val="75000"/>
                  </a:schemeClr>
                </a:solidFill>
              </a:ln>
              <a:solidFill>
                <a:schemeClr val="tx2">
                  <a:lumMod val="50000"/>
                </a:schemeClr>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93" name=""/>
        <p:cNvGrpSpPr/>
        <p:nvPr/>
      </p:nvGrpSpPr>
      <p:grpSpPr>
        <a:xfrm>
          <a:off x="0" y="0"/>
          <a:ext cx="0" cy="0"/>
          <a:chOff x="0" y="0"/>
          <a:chExt cx="0" cy="0"/>
        </a:xfrm>
      </p:grpSpPr>
      <p:sp>
        <p:nvSpPr>
          <p:cNvPr id="1048675" name="Title 1"/>
          <p:cNvSpPr>
            <a:spLocks noGrp="1"/>
          </p:cNvSpPr>
          <p:nvPr>
            <p:ph type="title"/>
          </p:nvPr>
        </p:nvSpPr>
        <p:spPr/>
        <p:txBody>
          <a:bodyPr/>
          <a:p>
            <a:endParaRPr lang="en-US"/>
          </a:p>
        </p:txBody>
      </p:sp>
      <p:sp>
        <p:nvSpPr>
          <p:cNvPr id="1048676" name="Content Placeholder 2"/>
          <p:cNvSpPr>
            <a:spLocks noGrp="1"/>
          </p:cNvSpPr>
          <p:nvPr>
            <p:ph idx="1"/>
          </p:nvPr>
        </p:nvSpPr>
        <p:spPr/>
        <p:txBody>
          <a:bodyPr/>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12.0000</AppVersion>
</Properties>
</file>

<file path=docProps/core.xml><?xml version="1.0" encoding="utf-8"?>
<cp:coreProperties xmlns:cp="http://schemas.openxmlformats.org/package/2006/metadata/core-properties" xmlns:dc="http://purl.org/dc/elements/1.1/" xmlns:dcterms="http://purl.org/dc/terms/" xmlns:xsi="http://www.w3.org/2001/XMLSchema-instance">
  <dc:title>PowerPoint Presentation</dc:title>
  <dc:creator>abc</dc:creator>
  <cp:lastModifiedBy>ever1</cp:lastModifiedBy>
  <dcterms:created xsi:type="dcterms:W3CDTF">2017-03-30T23:08:04Z</dcterms:created>
  <dcterms:modified xsi:type="dcterms:W3CDTF">2024-12-23T09:00:49Z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517957d846a24c42aaddd2b5bb46aac2</vt:lpwstr>
  </property>
</Properties>
</file>